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6.xml" ContentType="application/vnd.openxmlformats-officedocument.drawingml.chart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7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8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9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10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1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2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3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.xml" ContentType="application/vnd.openxmlformats-officedocument.presentationml.notesSlide+xml"/>
  <Override PartName="/ppt/charts/chart14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5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6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269" r:id="rId2"/>
    <p:sldId id="284" r:id="rId3"/>
    <p:sldId id="285" r:id="rId4"/>
    <p:sldId id="286" r:id="rId5"/>
    <p:sldId id="287" r:id="rId6"/>
    <p:sldId id="274" r:id="rId7"/>
    <p:sldId id="279" r:id="rId8"/>
    <p:sldId id="275" r:id="rId9"/>
    <p:sldId id="276" r:id="rId10"/>
    <p:sldId id="280" r:id="rId11"/>
    <p:sldId id="282" r:id="rId12"/>
    <p:sldId id="289" r:id="rId13"/>
    <p:sldId id="302" r:id="rId14"/>
    <p:sldId id="299" r:id="rId15"/>
    <p:sldId id="303" r:id="rId16"/>
    <p:sldId id="304" r:id="rId17"/>
    <p:sldId id="308" r:id="rId18"/>
    <p:sldId id="310" r:id="rId19"/>
    <p:sldId id="306" r:id="rId20"/>
    <p:sldId id="313" r:id="rId21"/>
    <p:sldId id="314" r:id="rId22"/>
    <p:sldId id="312" r:id="rId23"/>
    <p:sldId id="262" r:id="rId24"/>
    <p:sldId id="315" r:id="rId25"/>
    <p:sldId id="316" r:id="rId26"/>
    <p:sldId id="319" r:id="rId27"/>
    <p:sldId id="317" r:id="rId28"/>
    <p:sldId id="320" r:id="rId29"/>
    <p:sldId id="318" r:id="rId30"/>
    <p:sldId id="321" r:id="rId31"/>
    <p:sldId id="322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94763"/>
  </p:normalViewPr>
  <p:slideViewPr>
    <p:cSldViewPr snapToGrid="0">
      <p:cViewPr varScale="1">
        <p:scale>
          <a:sx n="123" d="100"/>
          <a:sy n="123" d="100"/>
        </p:scale>
        <p:origin x="200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davidcleghorn/Desktop/Capstone%20Final/Task3/AllStateDat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/davidcleghorn/Desktop/Capstone%20Final/Task3/AllStateData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davidcleghorn/Desktop/Capstone%20Final/Task3/AllStateDat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/davidcleghorn/Desktop/Capstone%20Final/Task3/AllStateData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davidcleghorn/Desktop/Capstone%20Final/Task3/AllStateDat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/davidcleghorn/Desktop/Capstone%20Final/Task3/AllStateData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davidcleghorn/Desktop/Capstone%20Final/Task3/AllStateData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davidcleghorn/Desktop/Capstone%20Final/Task3/AllStateData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davidcleghorn/Desktop/Capstone%20Final/Task3/AllStateData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davidcleghorn/Desktop/Capstone%20Final/Task3/AllStateData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davidcleghorn/Desktop/Capstone%20Final/Task3/AllStateData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davidcleghorn/Desktop/Capstone%20Final/Task3/AllStateData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davidcleghorn/Desktop/Capstone%20Final/Task3/AllStateData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davidcleghorn/Desktop/Capstone%20Final/Task3/AllStateData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davidcleghorn/Desktop/Capstone%20Final/Task3/AllStateData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davidcleghorn/Desktop/Capstone%20Final/Task3/AllStateData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[AllStateData.xlsx]Sheet6!PivotTable3</c:name>
    <c:fmtId val="30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aseline="0" dirty="0"/>
              <a:t>Students Tested by Grade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2"/>
          </a:solidFill>
          <a:ln>
            <a:noFill/>
          </a:ln>
          <a:effectLst/>
        </c:spPr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</c:pivotFmt>
      <c:pivotFmt>
        <c:idx val="9"/>
        <c:spPr>
          <a:solidFill>
            <a:schemeClr val="accent3"/>
          </a:solidFill>
          <a:ln>
            <a:noFill/>
          </a:ln>
          <a:effectLst/>
        </c:spP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2"/>
          </a:solidFill>
          <a:ln>
            <a:noFill/>
          </a:ln>
          <a:effectLst/>
        </c:spPr>
      </c:pivotFmt>
      <c:pivotFmt>
        <c:idx val="12"/>
        <c:spPr>
          <a:solidFill>
            <a:schemeClr val="accent3"/>
          </a:solidFill>
          <a:ln>
            <a:noFill/>
          </a:ln>
          <a:effectLst/>
        </c:spPr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2"/>
          </a:solidFill>
          <a:ln>
            <a:noFill/>
          </a:ln>
          <a:effectLst/>
        </c:spPr>
      </c:pivotFmt>
      <c:pivotFmt>
        <c:idx val="15"/>
        <c:spPr>
          <a:solidFill>
            <a:schemeClr val="accent3"/>
          </a:solidFill>
          <a:ln>
            <a:noFill/>
          </a:ln>
          <a:effectLst/>
        </c:spPr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Sheet6!$B$3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A81-874A-8BEA-0AA74890E50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A81-874A-8BEA-0AA74890E50E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Sheet6!$A$4:$A$6</c:f>
              <c:strCache>
                <c:ptCount val="3"/>
                <c:pt idx="0">
                  <c:v>G3 Tests</c:v>
                </c:pt>
                <c:pt idx="1">
                  <c:v>G4 Tests</c:v>
                </c:pt>
                <c:pt idx="2">
                  <c:v>G5 Tests</c:v>
                </c:pt>
              </c:strCache>
            </c:strRef>
          </c:cat>
          <c:val>
            <c:numRef>
              <c:f>Sheet6!$B$4:$B$6</c:f>
              <c:numCache>
                <c:formatCode>General</c:formatCode>
                <c:ptCount val="3"/>
                <c:pt idx="0">
                  <c:v>382901</c:v>
                </c:pt>
                <c:pt idx="1">
                  <c:v>382986</c:v>
                </c:pt>
                <c:pt idx="2">
                  <c:v>384045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A81-874A-8BEA-0AA74890E5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8"/>
        <c:overlap val="-44"/>
        <c:axId val="1086184895"/>
        <c:axId val="1072949311"/>
      </c:barChart>
      <c:catAx>
        <c:axId val="10861848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2949311"/>
        <c:crosses val="autoZero"/>
        <c:auto val="1"/>
        <c:lblAlgn val="ctr"/>
        <c:lblOffset val="100"/>
        <c:noMultiLvlLbl val="0"/>
      </c:catAx>
      <c:valAx>
        <c:axId val="1072949311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61848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[AllStateData.xlsx]pivotCampus!PivotTable1</c:name>
    <c:fmtId val="127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aseline="0" dirty="0"/>
              <a:t>Campuses Reporting Results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0"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0"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 w="0"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2"/>
          </a:solidFill>
          <a:ln w="0"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3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2"/>
          </a:solidFill>
          <a:ln w="0"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3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2"/>
          </a:solidFill>
          <a:ln w="0"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3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pivotCampus!$A$3</c:f>
              <c:strCache>
                <c:ptCount val="1"/>
                <c:pt idx="0">
                  <c:v>G3 Campuses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pivotCampus!$A$4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pivotCampus!$A$4</c:f>
              <c:numCache>
                <c:formatCode>0</c:formatCode>
                <c:ptCount val="1"/>
                <c:pt idx="0">
                  <c:v>4701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63-1A47-ADED-966284E9024F}"/>
            </c:ext>
          </c:extLst>
        </c:ser>
        <c:ser>
          <c:idx val="1"/>
          <c:order val="1"/>
          <c:tx>
            <c:strRef>
              <c:f>pivotCampus!$B$3</c:f>
              <c:strCache>
                <c:ptCount val="1"/>
                <c:pt idx="0">
                  <c:v>G4 Campuses</c:v>
                </c:pt>
              </c:strCache>
            </c:strRef>
          </c:tx>
          <c:spPr>
            <a:solidFill>
              <a:schemeClr val="accent2"/>
            </a:solidFill>
            <a:ln w="0"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pivotCampus!$A$4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pivotCampus!$B$4</c:f>
              <c:numCache>
                <c:formatCode>0</c:formatCode>
                <c:ptCount val="1"/>
                <c:pt idx="0">
                  <c:v>4685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63-1A47-ADED-966284E9024F}"/>
            </c:ext>
          </c:extLst>
        </c:ser>
        <c:ser>
          <c:idx val="2"/>
          <c:order val="2"/>
          <c:tx>
            <c:strRef>
              <c:f>pivotCampus!$C$3</c:f>
              <c:strCache>
                <c:ptCount val="1"/>
                <c:pt idx="0">
                  <c:v>G5 Campuses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pivotCampus!$A$4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pivotCampus!$C$4</c:f>
              <c:numCache>
                <c:formatCode>0</c:formatCode>
                <c:ptCount val="1"/>
                <c:pt idx="0">
                  <c:v>4443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63-1A47-ADED-966284E902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7"/>
        <c:overlap val="-95"/>
        <c:axId val="1267430079"/>
        <c:axId val="1267429631"/>
      </c:barChart>
      <c:catAx>
        <c:axId val="126743007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aseline="0" dirty="0"/>
                  <a:t>G3 Campuses       G4 Campuses             G5 Campuses               </a:t>
                </a:r>
              </a:p>
            </c:rich>
          </c:tx>
          <c:layout>
            <c:manualLayout>
              <c:xMode val="edge"/>
              <c:yMode val="edge"/>
              <c:x val="0.20470338245801084"/>
              <c:y val="0.9230210344805315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67429631"/>
        <c:crosses val="autoZero"/>
        <c:auto val="0"/>
        <c:lblAlgn val="ctr"/>
        <c:lblOffset val="100"/>
        <c:noMultiLvlLbl val="0"/>
      </c:catAx>
      <c:valAx>
        <c:axId val="1267429631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67430079"/>
        <c:crosses val="autoZero"/>
        <c:crossBetween val="between"/>
      </c:valAx>
    </c:plotArea>
    <c:plotVisOnly val="1"/>
    <c:dispBlanksAs val="gap"/>
    <c:showDLblsOverMax val="0"/>
    <c:extLst/>
  </c:chart>
  <c:txPr>
    <a:bodyPr/>
    <a:lstStyle/>
    <a:p>
      <a:pPr>
        <a:defRPr/>
      </a:pPr>
      <a:endParaRPr lang="en-US"/>
    </a:p>
  </c:txPr>
  <c:externalData r:id="rId1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[AllStateData.xlsx]Sheet6!PivotTable3</c:name>
    <c:fmtId val="30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aseline="0" dirty="0"/>
              <a:t>Students Tested by Grade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2"/>
          </a:solidFill>
          <a:ln>
            <a:noFill/>
          </a:ln>
          <a:effectLst/>
        </c:spPr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</c:pivotFmt>
      <c:pivotFmt>
        <c:idx val="9"/>
        <c:spPr>
          <a:solidFill>
            <a:schemeClr val="accent3"/>
          </a:solidFill>
          <a:ln>
            <a:noFill/>
          </a:ln>
          <a:effectLst/>
        </c:spP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2"/>
          </a:solidFill>
          <a:ln>
            <a:noFill/>
          </a:ln>
          <a:effectLst/>
        </c:spPr>
      </c:pivotFmt>
      <c:pivotFmt>
        <c:idx val="12"/>
        <c:spPr>
          <a:solidFill>
            <a:schemeClr val="accent3"/>
          </a:solidFill>
          <a:ln>
            <a:noFill/>
          </a:ln>
          <a:effectLst/>
        </c:spPr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2"/>
          </a:solidFill>
          <a:ln>
            <a:noFill/>
          </a:ln>
          <a:effectLst/>
        </c:spPr>
      </c:pivotFmt>
      <c:pivotFmt>
        <c:idx val="15"/>
        <c:spPr>
          <a:solidFill>
            <a:schemeClr val="accent3"/>
          </a:solidFill>
          <a:ln>
            <a:noFill/>
          </a:ln>
          <a:effectLst/>
        </c:spPr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Sheet6!$B$3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4A31-6144-937E-84BDFBF7A075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A81-874A-8BEA-0AA74890E50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A81-874A-8BEA-0AA74890E50E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Sheet6!$A$4:$A$6</c:f>
              <c:strCache>
                <c:ptCount val="3"/>
                <c:pt idx="0">
                  <c:v>G3 Tests</c:v>
                </c:pt>
                <c:pt idx="1">
                  <c:v>G4 Tests</c:v>
                </c:pt>
                <c:pt idx="2">
                  <c:v>G5 Tests</c:v>
                </c:pt>
              </c:strCache>
            </c:strRef>
          </c:cat>
          <c:val>
            <c:numRef>
              <c:f>Sheet6!$B$4:$B$6</c:f>
              <c:numCache>
                <c:formatCode>General</c:formatCode>
                <c:ptCount val="3"/>
                <c:pt idx="0">
                  <c:v>382901</c:v>
                </c:pt>
                <c:pt idx="1">
                  <c:v>382986</c:v>
                </c:pt>
                <c:pt idx="2">
                  <c:v>384045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A81-874A-8BEA-0AA74890E5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8"/>
        <c:overlap val="-48"/>
        <c:axId val="1086184895"/>
        <c:axId val="1072949311"/>
      </c:barChart>
      <c:catAx>
        <c:axId val="10861848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2949311"/>
        <c:crosses val="autoZero"/>
        <c:auto val="1"/>
        <c:lblAlgn val="ctr"/>
        <c:lblOffset val="100"/>
        <c:noMultiLvlLbl val="0"/>
      </c:catAx>
      <c:valAx>
        <c:axId val="1072949311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61848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[AllStateData.xlsx]pivotCampus!PivotTable1</c:name>
    <c:fmtId val="127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aseline="0" dirty="0"/>
              <a:t>Campuses Reporting Results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0"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0"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 w="0"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2"/>
          </a:solidFill>
          <a:ln w="0"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3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2"/>
          </a:solidFill>
          <a:ln w="0"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3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2"/>
          </a:solidFill>
          <a:ln w="0"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3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pivotCampus!$A$3</c:f>
              <c:strCache>
                <c:ptCount val="1"/>
                <c:pt idx="0">
                  <c:v>G3 Campuses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pivotCampus!$A$4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pivotCampus!$A$4</c:f>
              <c:numCache>
                <c:formatCode>0</c:formatCode>
                <c:ptCount val="1"/>
                <c:pt idx="0">
                  <c:v>4701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63-1A47-ADED-966284E9024F}"/>
            </c:ext>
          </c:extLst>
        </c:ser>
        <c:ser>
          <c:idx val="1"/>
          <c:order val="1"/>
          <c:tx>
            <c:strRef>
              <c:f>pivotCampus!$B$3</c:f>
              <c:strCache>
                <c:ptCount val="1"/>
                <c:pt idx="0">
                  <c:v>G4 Campuses</c:v>
                </c:pt>
              </c:strCache>
            </c:strRef>
          </c:tx>
          <c:spPr>
            <a:solidFill>
              <a:schemeClr val="accent2"/>
            </a:solidFill>
            <a:ln w="0"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pivotCampus!$A$4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pivotCampus!$B$4</c:f>
              <c:numCache>
                <c:formatCode>0</c:formatCode>
                <c:ptCount val="1"/>
                <c:pt idx="0">
                  <c:v>4685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63-1A47-ADED-966284E9024F}"/>
            </c:ext>
          </c:extLst>
        </c:ser>
        <c:ser>
          <c:idx val="2"/>
          <c:order val="2"/>
          <c:tx>
            <c:strRef>
              <c:f>pivotCampus!$C$3</c:f>
              <c:strCache>
                <c:ptCount val="1"/>
                <c:pt idx="0">
                  <c:v>G5 Campuses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pivotCampus!$A$4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pivotCampus!$C$4</c:f>
              <c:numCache>
                <c:formatCode>0</c:formatCode>
                <c:ptCount val="1"/>
                <c:pt idx="0">
                  <c:v>4443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63-1A47-ADED-966284E902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7"/>
        <c:overlap val="-95"/>
        <c:axId val="1267430079"/>
        <c:axId val="1267429631"/>
      </c:barChart>
      <c:catAx>
        <c:axId val="126743007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aseline="0" dirty="0"/>
                  <a:t>G3 Campuses       G4 Campuses             G5 Campuses               </a:t>
                </a:r>
              </a:p>
            </c:rich>
          </c:tx>
          <c:layout>
            <c:manualLayout>
              <c:xMode val="edge"/>
              <c:yMode val="edge"/>
              <c:x val="0.20470338245801084"/>
              <c:y val="0.9230210344805315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67429631"/>
        <c:crosses val="autoZero"/>
        <c:auto val="0"/>
        <c:lblAlgn val="ctr"/>
        <c:lblOffset val="100"/>
        <c:noMultiLvlLbl val="0"/>
      </c:catAx>
      <c:valAx>
        <c:axId val="1267429631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67430079"/>
        <c:crosses val="autoZero"/>
        <c:crossBetween val="between"/>
      </c:valAx>
    </c:plotArea>
    <c:plotVisOnly val="1"/>
    <c:dispBlanksAs val="gap"/>
    <c:showDLblsOverMax val="0"/>
    <c:extLst/>
  </c:chart>
  <c:txPr>
    <a:bodyPr/>
    <a:lstStyle/>
    <a:p>
      <a:pPr>
        <a:defRPr/>
      </a:pPr>
      <a:endParaRPr lang="en-US"/>
    </a:p>
  </c:txPr>
  <c:externalData r:id="rId1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[AllStateData.xlsx]Sheet6!PivotTable3</c:name>
    <c:fmtId val="30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aseline="0" dirty="0"/>
              <a:t>Students Tested by Grade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2"/>
          </a:solidFill>
          <a:ln>
            <a:noFill/>
          </a:ln>
          <a:effectLst/>
        </c:spPr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</c:pivotFmt>
      <c:pivotFmt>
        <c:idx val="9"/>
        <c:spPr>
          <a:solidFill>
            <a:schemeClr val="accent3"/>
          </a:solidFill>
          <a:ln>
            <a:noFill/>
          </a:ln>
          <a:effectLst/>
        </c:spP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2"/>
          </a:solidFill>
          <a:ln>
            <a:noFill/>
          </a:ln>
          <a:effectLst/>
        </c:spPr>
      </c:pivotFmt>
      <c:pivotFmt>
        <c:idx val="12"/>
        <c:spPr>
          <a:solidFill>
            <a:schemeClr val="accent3"/>
          </a:solidFill>
          <a:ln>
            <a:noFill/>
          </a:ln>
          <a:effectLst/>
        </c:spPr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2"/>
          </a:solidFill>
          <a:ln>
            <a:noFill/>
          </a:ln>
          <a:effectLst/>
        </c:spPr>
      </c:pivotFmt>
      <c:pivotFmt>
        <c:idx val="15"/>
        <c:spPr>
          <a:solidFill>
            <a:schemeClr val="accent3"/>
          </a:solidFill>
          <a:ln>
            <a:noFill/>
          </a:ln>
          <a:effectLst/>
        </c:spPr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Sheet6!$B$3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435C-DF4E-A12A-39798E16C90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A81-874A-8BEA-0AA74890E50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A81-874A-8BEA-0AA74890E50E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Sheet6!$A$4:$A$6</c:f>
              <c:strCache>
                <c:ptCount val="3"/>
                <c:pt idx="0">
                  <c:v>G3 Tests</c:v>
                </c:pt>
                <c:pt idx="1">
                  <c:v>G4 Tests</c:v>
                </c:pt>
                <c:pt idx="2">
                  <c:v>G5 Tests</c:v>
                </c:pt>
              </c:strCache>
            </c:strRef>
          </c:cat>
          <c:val>
            <c:numRef>
              <c:f>Sheet6!$B$4:$B$6</c:f>
              <c:numCache>
                <c:formatCode>General</c:formatCode>
                <c:ptCount val="3"/>
                <c:pt idx="0">
                  <c:v>382901</c:v>
                </c:pt>
                <c:pt idx="1">
                  <c:v>382986</c:v>
                </c:pt>
                <c:pt idx="2">
                  <c:v>384045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A81-874A-8BEA-0AA74890E5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8"/>
        <c:overlap val="-48"/>
        <c:axId val="1086184895"/>
        <c:axId val="1072949311"/>
      </c:barChart>
      <c:catAx>
        <c:axId val="10861848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2949311"/>
        <c:crosses val="autoZero"/>
        <c:auto val="1"/>
        <c:lblAlgn val="ctr"/>
        <c:lblOffset val="100"/>
        <c:noMultiLvlLbl val="0"/>
      </c:catAx>
      <c:valAx>
        <c:axId val="1072949311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61848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[AllStateData.xlsx]pivotCampus!PivotTable1</c:name>
    <c:fmtId val="127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aseline="0" dirty="0"/>
              <a:t>Campuses Reporting Results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0"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0"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 w="0"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2"/>
          </a:solidFill>
          <a:ln w="0"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3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2"/>
          </a:solidFill>
          <a:ln w="0"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3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2"/>
          </a:solidFill>
          <a:ln w="0"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3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pivotCampus!$A$3</c:f>
              <c:strCache>
                <c:ptCount val="1"/>
                <c:pt idx="0">
                  <c:v>G3 Campuses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pivotCampus!$A$4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pivotCampus!$A$4</c:f>
              <c:numCache>
                <c:formatCode>0</c:formatCode>
                <c:ptCount val="1"/>
                <c:pt idx="0">
                  <c:v>4701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63-1A47-ADED-966284E9024F}"/>
            </c:ext>
          </c:extLst>
        </c:ser>
        <c:ser>
          <c:idx val="1"/>
          <c:order val="1"/>
          <c:tx>
            <c:strRef>
              <c:f>pivotCampus!$B$3</c:f>
              <c:strCache>
                <c:ptCount val="1"/>
                <c:pt idx="0">
                  <c:v>G4 Campuses</c:v>
                </c:pt>
              </c:strCache>
            </c:strRef>
          </c:tx>
          <c:spPr>
            <a:solidFill>
              <a:schemeClr val="accent2"/>
            </a:solidFill>
            <a:ln w="0"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pivotCampus!$A$4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pivotCampus!$B$4</c:f>
              <c:numCache>
                <c:formatCode>0</c:formatCode>
                <c:ptCount val="1"/>
                <c:pt idx="0">
                  <c:v>4685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63-1A47-ADED-966284E9024F}"/>
            </c:ext>
          </c:extLst>
        </c:ser>
        <c:ser>
          <c:idx val="2"/>
          <c:order val="2"/>
          <c:tx>
            <c:strRef>
              <c:f>pivotCampus!$C$3</c:f>
              <c:strCache>
                <c:ptCount val="1"/>
                <c:pt idx="0">
                  <c:v>G5 Campuses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pivotCampus!$A$4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pivotCampus!$C$4</c:f>
              <c:numCache>
                <c:formatCode>0</c:formatCode>
                <c:ptCount val="1"/>
                <c:pt idx="0">
                  <c:v>4443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63-1A47-ADED-966284E902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7"/>
        <c:overlap val="-95"/>
        <c:axId val="1267430079"/>
        <c:axId val="1267429631"/>
      </c:barChart>
      <c:catAx>
        <c:axId val="126743007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aseline="0" dirty="0"/>
                  <a:t>G3 Campuses       G4 Campuses             G5 Campuses               </a:t>
                </a:r>
              </a:p>
            </c:rich>
          </c:tx>
          <c:layout>
            <c:manualLayout>
              <c:xMode val="edge"/>
              <c:yMode val="edge"/>
              <c:x val="0.20470338245801084"/>
              <c:y val="0.9230210344805315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67429631"/>
        <c:crosses val="autoZero"/>
        <c:auto val="0"/>
        <c:lblAlgn val="ctr"/>
        <c:lblOffset val="100"/>
        <c:noMultiLvlLbl val="0"/>
      </c:catAx>
      <c:valAx>
        <c:axId val="1267429631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67430079"/>
        <c:crosses val="autoZero"/>
        <c:crossBetween val="between"/>
      </c:valAx>
    </c:plotArea>
    <c:plotVisOnly val="1"/>
    <c:dispBlanksAs val="gap"/>
    <c:showDLblsOverMax val="0"/>
    <c:extLst/>
  </c:chart>
  <c:txPr>
    <a:bodyPr/>
    <a:lstStyle/>
    <a:p>
      <a:pPr>
        <a:defRPr/>
      </a:pPr>
      <a:endParaRPr lang="en-US"/>
    </a:p>
  </c:txPr>
  <c:externalData r:id="rId1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[AllStateData.xlsx]GLScores!PivotTable11</c:name>
    <c:fmtId val="6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dirty="0">
                <a:solidFill>
                  <a:schemeClr val="tx1"/>
                </a:solidFill>
              </a:rPr>
              <a:t>STAAR RLA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rgbClr val="FF000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5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3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6"/>
          </a:solidFill>
          <a:ln>
            <a:noFill/>
          </a:ln>
          <a:effectLst/>
        </c:spPr>
      </c:pivotFmt>
      <c:pivotFmt>
        <c:idx val="5"/>
        <c:spPr>
          <a:solidFill>
            <a:srgbClr val="FF000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5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3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6"/>
          </a:solidFill>
          <a:ln>
            <a:noFill/>
          </a:ln>
          <a:effectLst/>
        </c:spPr>
      </c:pivotFmt>
      <c:pivotFmt>
        <c:idx val="10"/>
        <c:spPr>
          <a:solidFill>
            <a:srgbClr val="FF000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5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3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6"/>
          </a:solidFill>
          <a:ln>
            <a:noFill/>
          </a:ln>
          <a:effectLst/>
        </c:spPr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GLScores!$BE$3</c:f>
              <c:strCache>
                <c:ptCount val="1"/>
                <c:pt idx="0">
                  <c:v>Sum of %Sum RLA Below Grade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GLScores!$BE$4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GLScores!$BE$4</c:f>
              <c:numCache>
                <c:formatCode>0.0%</c:formatCode>
                <c:ptCount val="1"/>
                <c:pt idx="0">
                  <c:v>0.2172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85-1047-BAF5-1EAFDEF631E3}"/>
            </c:ext>
          </c:extLst>
        </c:ser>
        <c:ser>
          <c:idx val="1"/>
          <c:order val="1"/>
          <c:tx>
            <c:strRef>
              <c:f>GLScores!$BF$3</c:f>
              <c:strCache>
                <c:ptCount val="1"/>
                <c:pt idx="0">
                  <c:v>Sum of %Sum RLA approaches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GLScores!$BE$4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GLScores!$BF$4</c:f>
              <c:numCache>
                <c:formatCode>0.0%</c:formatCode>
                <c:ptCount val="1"/>
                <c:pt idx="0">
                  <c:v>0.23599999999999999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85-1047-BAF5-1EAFDEF631E3}"/>
            </c:ext>
          </c:extLst>
        </c:ser>
        <c:ser>
          <c:idx val="2"/>
          <c:order val="2"/>
          <c:tx>
            <c:strRef>
              <c:f>GLScores!$BG$3</c:f>
              <c:strCache>
                <c:ptCount val="1"/>
                <c:pt idx="0">
                  <c:v>Sum of %Sum RLA meets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GLScores!$BE$4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GLScores!$BG$4</c:f>
              <c:numCache>
                <c:formatCode>0.0%</c:formatCode>
                <c:ptCount val="1"/>
                <c:pt idx="0">
                  <c:v>0.29139999999999999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185-1047-BAF5-1EAFDEF631E3}"/>
            </c:ext>
          </c:extLst>
        </c:ser>
        <c:ser>
          <c:idx val="3"/>
          <c:order val="3"/>
          <c:tx>
            <c:strRef>
              <c:f>GLScores!$BH$3</c:f>
              <c:strCache>
                <c:ptCount val="1"/>
                <c:pt idx="0">
                  <c:v>Sum of %Sum RLA masters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D185-1047-BAF5-1EAFDEF631E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GLScores!$BE$4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GLScores!$BH$4</c:f>
              <c:numCache>
                <c:formatCode>0.0%</c:formatCode>
                <c:ptCount val="1"/>
                <c:pt idx="0">
                  <c:v>0.25540000000000002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185-1047-BAF5-1EAFDEF631E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89"/>
        <c:overlap val="-37"/>
        <c:axId val="1540856832"/>
        <c:axId val="1540858624"/>
      </c:barChart>
      <c:catAx>
        <c:axId val="15408568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40858624"/>
        <c:crosses val="autoZero"/>
        <c:auto val="1"/>
        <c:lblAlgn val="ctr"/>
        <c:lblOffset val="100"/>
        <c:noMultiLvlLbl val="0"/>
      </c:catAx>
      <c:valAx>
        <c:axId val="1540858624"/>
        <c:scaling>
          <c:orientation val="minMax"/>
          <c:max val="0.4"/>
        </c:scaling>
        <c:delete val="1"/>
        <c:axPos val="l"/>
        <c:majorGridlines>
          <c:spPr>
            <a:ln w="9525" cap="flat" cmpd="sng" algn="ctr">
              <a:solidFill>
                <a:schemeClr val="accent1">
                  <a:shade val="15000"/>
                  <a:alpha val="20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crossAx val="1540856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[AllStateData.xlsx]GLScores!PivotTable12</c:name>
    <c:fmtId val="12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000" b="0" i="0" u="none" strike="noStrike" kern="1200" spc="0" baseline="0" dirty="0">
                <a:solidFill>
                  <a:schemeClr val="tx1"/>
                </a:solidFill>
              </a:rPr>
              <a:t>STAAR Math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rgbClr val="FF000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5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6"/>
          </a:solidFill>
          <a:ln>
            <a:noFill/>
          </a:ln>
          <a:effectLst/>
        </c:spPr>
      </c:pivotFmt>
      <c:pivotFmt>
        <c:idx val="5"/>
        <c:spPr>
          <a:solidFill>
            <a:srgbClr val="FF000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5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rgbClr val="FF000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5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GLScores!$BL$3</c:f>
              <c:strCache>
                <c:ptCount val="1"/>
                <c:pt idx="0">
                  <c:v>Sum of %Sum Math Below Grade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GLScores!$BL$4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GLScores!$BL$4</c:f>
              <c:numCache>
                <c:formatCode>0.0%</c:formatCode>
                <c:ptCount val="1"/>
                <c:pt idx="0">
                  <c:v>0.28560000000000002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50-C341-9862-94A8AC7EC9A7}"/>
            </c:ext>
          </c:extLst>
        </c:ser>
        <c:ser>
          <c:idx val="1"/>
          <c:order val="1"/>
          <c:tx>
            <c:strRef>
              <c:f>GLScores!$BM$3</c:f>
              <c:strCache>
                <c:ptCount val="1"/>
                <c:pt idx="0">
                  <c:v>Sum of %Sum Math approaches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GLScores!$BL$4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GLScores!$BM$4</c:f>
              <c:numCache>
                <c:formatCode>0.0%</c:formatCode>
                <c:ptCount val="1"/>
                <c:pt idx="0">
                  <c:v>0.24610000000000001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50-C341-9862-94A8AC7EC9A7}"/>
            </c:ext>
          </c:extLst>
        </c:ser>
        <c:ser>
          <c:idx val="2"/>
          <c:order val="2"/>
          <c:tx>
            <c:strRef>
              <c:f>GLScores!$BN$3</c:f>
              <c:strCache>
                <c:ptCount val="1"/>
                <c:pt idx="0">
                  <c:v>Sum of %Sum Math meets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GLScores!$BL$4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GLScores!$BN$4</c:f>
              <c:numCache>
                <c:formatCode>0.0%</c:formatCode>
                <c:ptCount val="1"/>
                <c:pt idx="0">
                  <c:v>0.24970000000000001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150-C341-9862-94A8AC7EC9A7}"/>
            </c:ext>
          </c:extLst>
        </c:ser>
        <c:ser>
          <c:idx val="3"/>
          <c:order val="3"/>
          <c:tx>
            <c:strRef>
              <c:f>GLScores!$BO$3</c:f>
              <c:strCache>
                <c:ptCount val="1"/>
                <c:pt idx="0">
                  <c:v>Sum of %Sum Math Masters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GLScores!$BL$4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GLScores!$BO$4</c:f>
              <c:numCache>
                <c:formatCode>0.0%</c:formatCode>
                <c:ptCount val="1"/>
                <c:pt idx="0">
                  <c:v>0.21859999999999999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150-C341-9862-94A8AC7EC9A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89"/>
        <c:overlap val="-37"/>
        <c:axId val="1540802752"/>
        <c:axId val="1540804992"/>
      </c:barChart>
      <c:catAx>
        <c:axId val="15408027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40804992"/>
        <c:crosses val="autoZero"/>
        <c:auto val="1"/>
        <c:lblAlgn val="ctr"/>
        <c:lblOffset val="100"/>
        <c:noMultiLvlLbl val="0"/>
      </c:catAx>
      <c:valAx>
        <c:axId val="1540804992"/>
        <c:scaling>
          <c:orientation val="minMax"/>
          <c:max val="0.4"/>
        </c:scaling>
        <c:delete val="0"/>
        <c:axPos val="l"/>
        <c:majorGridlines>
          <c:spPr>
            <a:ln w="9525" cap="flat" cmpd="sng" algn="ctr">
              <a:solidFill>
                <a:schemeClr val="accent1">
                  <a:shade val="15000"/>
                  <a:alpha val="20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08027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[AllStateData.xlsx]GLScores!PivotTable13</c:name>
    <c:fmtId val="7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000" b="0" i="0" u="none" strike="noStrike" kern="1200" spc="0" baseline="0" dirty="0">
                <a:solidFill>
                  <a:schemeClr val="tx1"/>
                </a:solidFill>
              </a:rPr>
              <a:t>STAAR Science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5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rgbClr val="FF0000"/>
          </a:solidFill>
          <a:ln>
            <a:noFill/>
          </a:ln>
          <a:effectLst/>
        </c:spP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rgbClr val="FF0000"/>
          </a:solidFill>
          <a:ln>
            <a:noFill/>
          </a:ln>
          <a:effectLst/>
        </c:spPr>
      </c:pivotFmt>
      <c:pivotFmt>
        <c:idx val="7"/>
        <c:spPr>
          <a:solidFill>
            <a:schemeClr val="accent5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rgbClr val="FF0000"/>
          </a:solidFill>
          <a:ln>
            <a:noFill/>
          </a:ln>
          <a:effectLst/>
        </c:spPr>
      </c:pivotFmt>
      <c:pivotFmt>
        <c:idx val="12"/>
        <c:spPr>
          <a:solidFill>
            <a:schemeClr val="accent5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GLScores!$BS$3</c:f>
              <c:strCache>
                <c:ptCount val="1"/>
                <c:pt idx="0">
                  <c:v>Sum of %Sum Science Below Grade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FA3-1F4D-8973-9F06FECF129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GLScores!$BS$4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GLScores!$BS$4</c:f>
              <c:numCache>
                <c:formatCode>0.0%</c:formatCode>
                <c:ptCount val="1"/>
                <c:pt idx="0">
                  <c:v>0.35159999999999997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FA3-1F4D-8973-9F06FECF1291}"/>
            </c:ext>
          </c:extLst>
        </c:ser>
        <c:ser>
          <c:idx val="1"/>
          <c:order val="1"/>
          <c:tx>
            <c:strRef>
              <c:f>GLScores!$BT$3</c:f>
              <c:strCache>
                <c:ptCount val="1"/>
                <c:pt idx="0">
                  <c:v>Sum of %Sum Science approaches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GLScores!$BS$4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GLScores!$BT$4</c:f>
              <c:numCache>
                <c:formatCode>0.0%</c:formatCode>
                <c:ptCount val="1"/>
                <c:pt idx="0">
                  <c:v>0.3412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FA3-1F4D-8973-9F06FECF1291}"/>
            </c:ext>
          </c:extLst>
        </c:ser>
        <c:ser>
          <c:idx val="2"/>
          <c:order val="2"/>
          <c:tx>
            <c:strRef>
              <c:f>GLScores!$BU$3</c:f>
              <c:strCache>
                <c:ptCount val="1"/>
                <c:pt idx="0">
                  <c:v>Sum of %Sum Science Meets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GLScores!$BS$4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GLScores!$BU$4</c:f>
              <c:numCache>
                <c:formatCode>0.0%</c:formatCode>
                <c:ptCount val="1"/>
                <c:pt idx="0">
                  <c:v>0.18280000000000002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FA3-1F4D-8973-9F06FECF1291}"/>
            </c:ext>
          </c:extLst>
        </c:ser>
        <c:ser>
          <c:idx val="3"/>
          <c:order val="3"/>
          <c:tx>
            <c:strRef>
              <c:f>GLScores!$BV$3</c:f>
              <c:strCache>
                <c:ptCount val="1"/>
                <c:pt idx="0">
                  <c:v>Sum of %Sum Science Masters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GLScores!$BS$4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GLScores!$BV$4</c:f>
              <c:numCache>
                <c:formatCode>0.0%</c:formatCode>
                <c:ptCount val="1"/>
                <c:pt idx="0">
                  <c:v>0.1244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FA3-1F4D-8973-9F06FECF12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9"/>
        <c:overlap val="-37"/>
        <c:axId val="1446080320"/>
        <c:axId val="1361520256"/>
      </c:barChart>
      <c:catAx>
        <c:axId val="14460803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361520256"/>
        <c:crosses val="autoZero"/>
        <c:auto val="1"/>
        <c:lblAlgn val="ctr"/>
        <c:lblOffset val="100"/>
        <c:noMultiLvlLbl val="0"/>
      </c:catAx>
      <c:valAx>
        <c:axId val="136152025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accent1">
                  <a:shade val="15000"/>
                  <a:alpha val="20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crossAx val="1446080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[AllStateData.xlsx]GLScores!PivotTable1</c:name>
    <c:fmtId val="6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0" dirty="0">
                <a:solidFill>
                  <a:schemeClr val="tx1"/>
                </a:solidFill>
              </a:rPr>
              <a:t>STAAR Math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rgbClr val="FF000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5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6"/>
          </a:solidFill>
          <a:ln>
            <a:noFill/>
          </a:ln>
          <a:effectLst/>
        </c:spPr>
      </c:pivotFmt>
      <c:pivotFmt>
        <c:idx val="5"/>
        <c:spPr>
          <a:solidFill>
            <a:srgbClr val="FF000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5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rgbClr val="FF000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5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GLScores!$A$3</c:f>
              <c:strCache>
                <c:ptCount val="1"/>
                <c:pt idx="0">
                  <c:v>Did Not Meet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5CDA54CB-AD8A-C643-B96B-403880257BE2}" type="VALUE">
                      <a:rPr lang="en-US">
                        <a:solidFill>
                          <a:schemeClr val="tx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C3AE-7840-AD41-293A1122693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GLScores!$A$4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GLScores!$A$4</c:f>
              <c:numCache>
                <c:formatCode>0.0%</c:formatCode>
                <c:ptCount val="1"/>
                <c:pt idx="0">
                  <c:v>0.28939999999999999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13-AA4E-8F57-5381E32AEFAF}"/>
            </c:ext>
          </c:extLst>
        </c:ser>
        <c:ser>
          <c:idx val="1"/>
          <c:order val="1"/>
          <c:tx>
            <c:strRef>
              <c:f>GLScores!$B$3</c:f>
              <c:strCache>
                <c:ptCount val="1"/>
                <c:pt idx="0">
                  <c:v>Approaches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F0B7E141-2582-4C4C-8D43-FD26506E3676}" type="VALUE">
                      <a:rPr lang="en-US">
                        <a:solidFill>
                          <a:schemeClr val="tx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3AE-7840-AD41-293A1122693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GLScores!$A$4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GLScores!$B$4</c:f>
              <c:numCache>
                <c:formatCode>0.0%</c:formatCode>
                <c:ptCount val="1"/>
                <c:pt idx="0">
                  <c:v>0.24929999999999999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C13-AA4E-8F57-5381E32AEFAF}"/>
            </c:ext>
          </c:extLst>
        </c:ser>
        <c:ser>
          <c:idx val="2"/>
          <c:order val="2"/>
          <c:tx>
            <c:strRef>
              <c:f>GLScores!$C$3</c:f>
              <c:strCache>
                <c:ptCount val="1"/>
                <c:pt idx="0">
                  <c:v>Meets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E13D9ADB-DAAD-DE42-8459-C9831AE9020A}" type="VALUE">
                      <a:rPr lang="en-US" b="0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C3AE-7840-AD41-293A1122693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GLScores!$A$4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GLScores!$C$4</c:f>
              <c:numCache>
                <c:formatCode>0.0%</c:formatCode>
                <c:ptCount val="1"/>
                <c:pt idx="0">
                  <c:v>0.26650000000000001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C13-AA4E-8F57-5381E32AEFAF}"/>
            </c:ext>
          </c:extLst>
        </c:ser>
        <c:ser>
          <c:idx val="3"/>
          <c:order val="3"/>
          <c:tx>
            <c:strRef>
              <c:f>GLScores!$D$3</c:f>
              <c:strCache>
                <c:ptCount val="1"/>
                <c:pt idx="0">
                  <c:v>Masters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F2D49544-4D24-C344-95C5-B7E2BD3DE842}" type="VALUE">
                      <a:rPr lang="en-US">
                        <a:solidFill>
                          <a:schemeClr val="tx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C3AE-7840-AD41-293A1122693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GLScores!$A$4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GLScores!$D$4</c:f>
              <c:numCache>
                <c:formatCode>0.0%</c:formatCode>
                <c:ptCount val="1"/>
                <c:pt idx="0">
                  <c:v>0.1948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C13-AA4E-8F57-5381E32AEFA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87"/>
        <c:overlap val="-60"/>
        <c:axId val="1394998592"/>
        <c:axId val="1378821312"/>
      </c:barChart>
      <c:catAx>
        <c:axId val="139499859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378821312"/>
        <c:crosses val="autoZero"/>
        <c:auto val="1"/>
        <c:lblAlgn val="ctr"/>
        <c:lblOffset val="100"/>
        <c:noMultiLvlLbl val="0"/>
      </c:catAx>
      <c:valAx>
        <c:axId val="1378821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accent1">
                  <a:alpha val="17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4998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[AllStateData.xlsx]GLScores!PivotTable3</c:name>
    <c:fmtId val="11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0" dirty="0">
                <a:solidFill>
                  <a:schemeClr val="tx1"/>
                </a:solidFill>
              </a:rPr>
              <a:t>STAAR RLA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rgbClr val="FF000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5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rgbClr val="FF000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5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rgbClr val="FF000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5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GLScores!$L$3</c:f>
              <c:strCache>
                <c:ptCount val="1"/>
                <c:pt idx="0">
                  <c:v>Did Not Meet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4DFB85D9-0D0F-1244-99EB-253D702DBA55}" type="VALUE">
                      <a:rPr lang="en-US">
                        <a:solidFill>
                          <a:schemeClr val="tx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8FD6-654E-9D38-721A3FFFACA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GLScores!$L$4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GLScores!$L$4</c:f>
              <c:numCache>
                <c:formatCode>0.0%</c:formatCode>
                <c:ptCount val="1"/>
                <c:pt idx="0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D6-654E-9D38-721A3FFFACA7}"/>
            </c:ext>
          </c:extLst>
        </c:ser>
        <c:ser>
          <c:idx val="1"/>
          <c:order val="1"/>
          <c:tx>
            <c:strRef>
              <c:f>GLScores!$M$3</c:f>
              <c:strCache>
                <c:ptCount val="1"/>
                <c:pt idx="0">
                  <c:v>Approaches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5F409B15-F775-0D47-A414-6675A93B3FE5}" type="VALUE">
                      <a:rPr lang="en-US">
                        <a:solidFill>
                          <a:schemeClr val="tx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8FD6-654E-9D38-721A3FFFACA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GLScores!$L$4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GLScores!$M$4</c:f>
              <c:numCache>
                <c:formatCode>0.0%</c:formatCode>
                <c:ptCount val="1"/>
                <c:pt idx="0">
                  <c:v>0.25480000000000003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D6-654E-9D38-721A3FFFACA7}"/>
            </c:ext>
          </c:extLst>
        </c:ser>
        <c:ser>
          <c:idx val="2"/>
          <c:order val="2"/>
          <c:tx>
            <c:strRef>
              <c:f>GLScores!$N$3</c:f>
              <c:strCache>
                <c:ptCount val="1"/>
                <c:pt idx="0">
                  <c:v>Meets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B6B40E42-45E9-EE48-886D-6DAB6594DDFC}" type="VALUE">
                      <a:rPr lang="en-US">
                        <a:solidFill>
                          <a:schemeClr val="tx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8FD6-654E-9D38-721A3FFFACA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GLScores!$L$4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GLScores!$N$4</c:f>
              <c:numCache>
                <c:formatCode>0.0%</c:formatCode>
                <c:ptCount val="1"/>
                <c:pt idx="0">
                  <c:v>0.28739999999999999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FD6-654E-9D38-721A3FFFACA7}"/>
            </c:ext>
          </c:extLst>
        </c:ser>
        <c:ser>
          <c:idx val="3"/>
          <c:order val="3"/>
          <c:tx>
            <c:strRef>
              <c:f>GLScores!$O$3</c:f>
              <c:strCache>
                <c:ptCount val="1"/>
                <c:pt idx="0">
                  <c:v>Masters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FB0D8594-73BD-E940-A7B1-4989E384BF8A}" type="VALUE">
                      <a:rPr lang="en-US">
                        <a:solidFill>
                          <a:schemeClr val="tx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8FD6-654E-9D38-721A3FFFACA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GLScores!$L$4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GLScores!$O$4</c:f>
              <c:numCache>
                <c:formatCode>0.0%</c:formatCode>
                <c:ptCount val="1"/>
                <c:pt idx="0">
                  <c:v>0.2278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FD6-654E-9D38-721A3FFFACA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87"/>
        <c:overlap val="-60"/>
        <c:axId val="169419520"/>
        <c:axId val="169421760"/>
      </c:barChart>
      <c:catAx>
        <c:axId val="1694195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69421760"/>
        <c:crosses val="autoZero"/>
        <c:auto val="0"/>
        <c:lblAlgn val="ctr"/>
        <c:lblOffset val="100"/>
        <c:noMultiLvlLbl val="0"/>
      </c:catAx>
      <c:valAx>
        <c:axId val="16942176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accent1">
                  <a:alpha val="17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crossAx val="169419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[AllStateData.xlsx]GLScores!PivotTable4</c:name>
    <c:fmtId val="4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000" baseline="0" dirty="0">
                <a:solidFill>
                  <a:schemeClr val="tx1"/>
                </a:solidFill>
              </a:rPr>
              <a:t>Grade 4 STAAR Math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rgbClr val="FF000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5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rgbClr val="FF000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5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rgbClr val="FF000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5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GLScores!$Y$3</c:f>
              <c:strCache>
                <c:ptCount val="1"/>
                <c:pt idx="0">
                  <c:v>Sum of G4 Math % Below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GLScores!$Y$4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GLScores!$Y$4</c:f>
              <c:numCache>
                <c:formatCode>0.0%</c:formatCode>
                <c:ptCount val="1"/>
                <c:pt idx="0">
                  <c:v>0.30620000000000003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E3-474C-9358-9C03209E85FC}"/>
            </c:ext>
          </c:extLst>
        </c:ser>
        <c:ser>
          <c:idx val="1"/>
          <c:order val="1"/>
          <c:tx>
            <c:strRef>
              <c:f>GLScores!$Z$3</c:f>
              <c:strCache>
                <c:ptCount val="1"/>
                <c:pt idx="0">
                  <c:v>Sum of G4 Math % Approaches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GLScores!$Y$4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GLScores!$Z$4</c:f>
              <c:numCache>
                <c:formatCode>0.0%</c:formatCode>
                <c:ptCount val="1"/>
                <c:pt idx="0">
                  <c:v>0.22439999999999999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BE3-474C-9358-9C03209E85FC}"/>
            </c:ext>
          </c:extLst>
        </c:ser>
        <c:ser>
          <c:idx val="2"/>
          <c:order val="2"/>
          <c:tx>
            <c:strRef>
              <c:f>GLScores!$AA$3</c:f>
              <c:strCache>
                <c:ptCount val="1"/>
                <c:pt idx="0">
                  <c:v>Sum of G4 Math % Meets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GLScores!$Y$4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GLScores!$AA$4</c:f>
              <c:numCache>
                <c:formatCode>0.0%</c:formatCode>
                <c:ptCount val="1"/>
                <c:pt idx="0">
                  <c:v>0.23050000000000001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BE3-474C-9358-9C03209E85FC}"/>
            </c:ext>
          </c:extLst>
        </c:ser>
        <c:ser>
          <c:idx val="3"/>
          <c:order val="3"/>
          <c:tx>
            <c:strRef>
              <c:f>GLScores!$AB$3</c:f>
              <c:strCache>
                <c:ptCount val="1"/>
                <c:pt idx="0">
                  <c:v>Sum of G4 Math % Masters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GLScores!$Y$4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GLScores!$AB$4</c:f>
              <c:numCache>
                <c:formatCode>0.0%</c:formatCode>
                <c:ptCount val="1"/>
                <c:pt idx="0">
                  <c:v>0.2389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BE3-474C-9358-9C03209E85F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87"/>
        <c:overlap val="-60"/>
        <c:axId val="1387048320"/>
        <c:axId val="1395145600"/>
      </c:barChart>
      <c:catAx>
        <c:axId val="13870483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395145600"/>
        <c:crosses val="autoZero"/>
        <c:auto val="1"/>
        <c:lblAlgn val="ctr"/>
        <c:lblOffset val="100"/>
        <c:noMultiLvlLbl val="0"/>
      </c:catAx>
      <c:valAx>
        <c:axId val="1395145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7048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baseline="0">
          <a:solidFill>
            <a:schemeClr val="tx1"/>
          </a:solidFill>
        </a:defRPr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[AllStateData.xlsx]GLScores!PivotTable5</c:name>
    <c:fmtId val="4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000" dirty="0">
                <a:solidFill>
                  <a:schemeClr val="tx1"/>
                </a:solidFill>
              </a:rPr>
              <a:t>Grade 4 STAAR RLA</a:t>
            </a:r>
          </a:p>
        </c:rich>
      </c:tx>
      <c:layout>
        <c:manualLayout>
          <c:xMode val="edge"/>
          <c:yMode val="edge"/>
          <c:x val="0.25811200912661247"/>
          <c:y val="1.751751751751751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rgbClr val="FF000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5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rgbClr val="FF000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5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rgbClr val="FF000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5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GLScores!$AF$3</c:f>
              <c:strCache>
                <c:ptCount val="1"/>
                <c:pt idx="0">
                  <c:v>Sum of G4 RLA % Below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GLScores!$AF$4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GLScores!$AF$4</c:f>
              <c:numCache>
                <c:formatCode>0.0%</c:formatCode>
                <c:ptCount val="1"/>
                <c:pt idx="0">
                  <c:v>0.1938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2F-814F-A461-427058E84D17}"/>
            </c:ext>
          </c:extLst>
        </c:ser>
        <c:ser>
          <c:idx val="1"/>
          <c:order val="1"/>
          <c:tx>
            <c:strRef>
              <c:f>GLScores!$AG$3</c:f>
              <c:strCache>
                <c:ptCount val="1"/>
                <c:pt idx="0">
                  <c:v>Sum of G4 RLA % Approaches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GLScores!$AF$4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GLScores!$AG$4</c:f>
              <c:numCache>
                <c:formatCode>0.0%</c:formatCode>
                <c:ptCount val="1"/>
                <c:pt idx="0">
                  <c:v>0.26390000000000002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D2F-814F-A461-427058E84D17}"/>
            </c:ext>
          </c:extLst>
        </c:ser>
        <c:ser>
          <c:idx val="2"/>
          <c:order val="2"/>
          <c:tx>
            <c:strRef>
              <c:f>GLScores!$AH$3</c:f>
              <c:strCache>
                <c:ptCount val="1"/>
                <c:pt idx="0">
                  <c:v>Sum of G4 RLA % Meets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GLScores!$AF$4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GLScores!$AH$4</c:f>
              <c:numCache>
                <c:formatCode>0.0%</c:formatCode>
                <c:ptCount val="1"/>
                <c:pt idx="0">
                  <c:v>0.30420000000000003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D2F-814F-A461-427058E84D17}"/>
            </c:ext>
          </c:extLst>
        </c:ser>
        <c:ser>
          <c:idx val="3"/>
          <c:order val="3"/>
          <c:tx>
            <c:strRef>
              <c:f>GLScores!$AI$3</c:f>
              <c:strCache>
                <c:ptCount val="1"/>
                <c:pt idx="0">
                  <c:v>Sum of G4 RLA % Masters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GLScores!$AF$4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GLScores!$AI$4</c:f>
              <c:numCache>
                <c:formatCode>0.0%</c:formatCode>
                <c:ptCount val="1"/>
                <c:pt idx="0">
                  <c:v>0.23810000000000001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D2F-814F-A461-427058E84D1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87"/>
        <c:overlap val="-60"/>
        <c:axId val="1473916736"/>
        <c:axId val="1513582848"/>
      </c:barChart>
      <c:catAx>
        <c:axId val="14739167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13582848"/>
        <c:crosses val="autoZero"/>
        <c:auto val="1"/>
        <c:lblAlgn val="ctr"/>
        <c:lblOffset val="100"/>
        <c:noMultiLvlLbl val="0"/>
      </c:catAx>
      <c:valAx>
        <c:axId val="151358284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crossAx val="1473916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[AllStateData.xlsx]GLScores!PivotTable6</c:name>
    <c:fmtId val="5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000">
                <a:solidFill>
                  <a:schemeClr val="tx1"/>
                </a:solidFill>
              </a:rPr>
              <a:t>Grade 5 STAAR Math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rgbClr val="FF000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5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rgbClr val="FF000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5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rgbClr val="FF000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5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GLScores!$AM$3</c:f>
              <c:strCache>
                <c:ptCount val="1"/>
                <c:pt idx="0">
                  <c:v>Sum of G5 Math % Below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GLScores!$AM$4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GLScores!$AM$4</c:f>
              <c:numCache>
                <c:formatCode>0.0%</c:formatCode>
                <c:ptCount val="1"/>
                <c:pt idx="0">
                  <c:v>0.2611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5D-0E4F-8C78-29D6ED29C0E5}"/>
            </c:ext>
          </c:extLst>
        </c:ser>
        <c:ser>
          <c:idx val="1"/>
          <c:order val="1"/>
          <c:tx>
            <c:strRef>
              <c:f>GLScores!$AN$3</c:f>
              <c:strCache>
                <c:ptCount val="1"/>
                <c:pt idx="0">
                  <c:v>Sum of G5 Math % Approaches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GLScores!$AM$4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GLScores!$AN$4</c:f>
              <c:numCache>
                <c:formatCode>0.0%</c:formatCode>
                <c:ptCount val="1"/>
                <c:pt idx="0">
                  <c:v>0.26469999999999999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5D-0E4F-8C78-29D6ED29C0E5}"/>
            </c:ext>
          </c:extLst>
        </c:ser>
        <c:ser>
          <c:idx val="2"/>
          <c:order val="2"/>
          <c:tx>
            <c:strRef>
              <c:f>GLScores!$AO$3</c:f>
              <c:strCache>
                <c:ptCount val="1"/>
                <c:pt idx="0">
                  <c:v>Sum of G5 Math % Meets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GLScores!$AM$4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GLScores!$AO$4</c:f>
              <c:numCache>
                <c:formatCode>0.0%</c:formatCode>
                <c:ptCount val="1"/>
                <c:pt idx="0">
                  <c:v>0.25209999999999999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05D-0E4F-8C78-29D6ED29C0E5}"/>
            </c:ext>
          </c:extLst>
        </c:ser>
        <c:ser>
          <c:idx val="3"/>
          <c:order val="3"/>
          <c:tx>
            <c:strRef>
              <c:f>GLScores!$AP$3</c:f>
              <c:strCache>
                <c:ptCount val="1"/>
                <c:pt idx="0">
                  <c:v>Sum of G5 Math % Masters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GLScores!$AM$4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GLScores!$AP$4</c:f>
              <c:numCache>
                <c:formatCode>0.0%</c:formatCode>
                <c:ptCount val="1"/>
                <c:pt idx="0">
                  <c:v>0.22209999999999999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05D-0E4F-8C78-29D6ED29C0E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89"/>
        <c:overlap val="-37"/>
        <c:axId val="1385619328"/>
        <c:axId val="1539071872"/>
      </c:barChart>
      <c:catAx>
        <c:axId val="138561932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39071872"/>
        <c:crosses val="autoZero"/>
        <c:auto val="1"/>
        <c:lblAlgn val="ctr"/>
        <c:lblOffset val="100"/>
        <c:noMultiLvlLbl val="0"/>
      </c:catAx>
      <c:valAx>
        <c:axId val="1539071872"/>
        <c:scaling>
          <c:orientation val="minMax"/>
          <c:max val="0.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5619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[AllStateData.xlsx]GLScores!PivotTable7</c:name>
    <c:fmtId val="5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000">
                <a:solidFill>
                  <a:schemeClr val="tx1"/>
                </a:solidFill>
              </a:rPr>
              <a:t>Grade 5 STAAR RLA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rgbClr val="FF000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5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rgbClr val="FF000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5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rgbClr val="FF000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5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GLScores!$AS$3</c:f>
              <c:strCache>
                <c:ptCount val="1"/>
                <c:pt idx="0">
                  <c:v>Sum of G5 RLA % Below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GLScores!$AS$4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GLScores!$AS$4</c:f>
              <c:numCache>
                <c:formatCode>0.0%</c:formatCode>
                <c:ptCount val="1"/>
                <c:pt idx="0">
                  <c:v>0.2278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8D-BD45-A1E9-2D71AF9CD885}"/>
            </c:ext>
          </c:extLst>
        </c:ser>
        <c:ser>
          <c:idx val="1"/>
          <c:order val="1"/>
          <c:tx>
            <c:strRef>
              <c:f>GLScores!$AT$3</c:f>
              <c:strCache>
                <c:ptCount val="1"/>
                <c:pt idx="0">
                  <c:v>Sum of G5 RLA % Approaches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GLScores!$AS$4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GLScores!$AT$4</c:f>
              <c:numCache>
                <c:formatCode>0.0%</c:formatCode>
                <c:ptCount val="1"/>
                <c:pt idx="0">
                  <c:v>0.18920000000000001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B8D-BD45-A1E9-2D71AF9CD885}"/>
            </c:ext>
          </c:extLst>
        </c:ser>
        <c:ser>
          <c:idx val="2"/>
          <c:order val="2"/>
          <c:tx>
            <c:strRef>
              <c:f>GLScores!$AU$3</c:f>
              <c:strCache>
                <c:ptCount val="1"/>
                <c:pt idx="0">
                  <c:v>Sum of G5 RLA % Meets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GLScores!$AS$4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GLScores!$AU$4</c:f>
              <c:numCache>
                <c:formatCode>0.0%</c:formatCode>
                <c:ptCount val="1"/>
                <c:pt idx="0">
                  <c:v>0.28260000000000002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B8D-BD45-A1E9-2D71AF9CD885}"/>
            </c:ext>
          </c:extLst>
        </c:ser>
        <c:ser>
          <c:idx val="3"/>
          <c:order val="3"/>
          <c:tx>
            <c:strRef>
              <c:f>GLScores!$AV$3</c:f>
              <c:strCache>
                <c:ptCount val="1"/>
                <c:pt idx="0">
                  <c:v>Sum of G5 RLA % Masters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GLScores!$AS$4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GLScores!$AV$4</c:f>
              <c:numCache>
                <c:formatCode>0.0%</c:formatCode>
                <c:ptCount val="1"/>
                <c:pt idx="0">
                  <c:v>0.30030000000000001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B8D-BD45-A1E9-2D71AF9CD88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89"/>
        <c:overlap val="-37"/>
        <c:axId val="1530589440"/>
        <c:axId val="1379668352"/>
      </c:barChart>
      <c:catAx>
        <c:axId val="15305894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379668352"/>
        <c:crosses val="autoZero"/>
        <c:auto val="1"/>
        <c:lblAlgn val="ctr"/>
        <c:lblOffset val="100"/>
        <c:noMultiLvlLbl val="0"/>
      </c:catAx>
      <c:valAx>
        <c:axId val="1379668352"/>
        <c:scaling>
          <c:orientation val="minMax"/>
          <c:max val="0.4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crossAx val="1530589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[AllStateData.xlsx]GLScores!PivotTable8</c:name>
    <c:fmtId val="5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000">
                <a:solidFill>
                  <a:schemeClr val="tx1"/>
                </a:solidFill>
              </a:rPr>
              <a:t>Grade 5 STAAR Science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rgbClr val="FF000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5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rgbClr val="FF000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5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rgbClr val="FF0000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5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6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GLScores!$AX$3</c:f>
              <c:strCache>
                <c:ptCount val="1"/>
                <c:pt idx="0">
                  <c:v>Sum of G5 Science % Below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GLScores!$AX$4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GLScores!$AX$4</c:f>
              <c:numCache>
                <c:formatCode>0.0%</c:formatCode>
                <c:ptCount val="1"/>
                <c:pt idx="0">
                  <c:v>0.35160000000000002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77-014B-A627-6902AA65ECBB}"/>
            </c:ext>
          </c:extLst>
        </c:ser>
        <c:ser>
          <c:idx val="1"/>
          <c:order val="1"/>
          <c:tx>
            <c:strRef>
              <c:f>GLScores!$AY$3</c:f>
              <c:strCache>
                <c:ptCount val="1"/>
                <c:pt idx="0">
                  <c:v>Sum of G5 Science % Approaches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GLScores!$AX$4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GLScores!$AY$4</c:f>
              <c:numCache>
                <c:formatCode>0.0%</c:formatCode>
                <c:ptCount val="1"/>
                <c:pt idx="0">
                  <c:v>0.3412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D77-014B-A627-6902AA65ECBB}"/>
            </c:ext>
          </c:extLst>
        </c:ser>
        <c:ser>
          <c:idx val="2"/>
          <c:order val="2"/>
          <c:tx>
            <c:strRef>
              <c:f>GLScores!$AZ$3</c:f>
              <c:strCache>
                <c:ptCount val="1"/>
                <c:pt idx="0">
                  <c:v>Sum of G5 Science % Meets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GLScores!$AX$4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GLScores!$AZ$4</c:f>
              <c:numCache>
                <c:formatCode>0.0%</c:formatCode>
                <c:ptCount val="1"/>
                <c:pt idx="0">
                  <c:v>0.18279999999999999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D77-014B-A627-6902AA65ECBB}"/>
            </c:ext>
          </c:extLst>
        </c:ser>
        <c:ser>
          <c:idx val="3"/>
          <c:order val="3"/>
          <c:tx>
            <c:strRef>
              <c:f>GLScores!$BA$3</c:f>
              <c:strCache>
                <c:ptCount val="1"/>
                <c:pt idx="0">
                  <c:v>Sum of G5 Science % Masters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GLScores!$AX$4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GLScores!$BA$4</c:f>
              <c:numCache>
                <c:formatCode>0.0%</c:formatCode>
                <c:ptCount val="1"/>
                <c:pt idx="0">
                  <c:v>0.1244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D77-014B-A627-6902AA65ECB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89"/>
        <c:overlap val="-37"/>
        <c:axId val="1530751936"/>
        <c:axId val="1537607872"/>
      </c:barChart>
      <c:catAx>
        <c:axId val="15307519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37607872"/>
        <c:crosses val="autoZero"/>
        <c:auto val="1"/>
        <c:lblAlgn val="ctr"/>
        <c:lblOffset val="100"/>
        <c:noMultiLvlLbl val="0"/>
      </c:catAx>
      <c:valAx>
        <c:axId val="153760787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crossAx val="1530751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svg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image" Target="../media/image2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image" Target="../media/image2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image" Target="../media/image2.svg"/><Relationship Id="rId4" Type="http://schemas.openxmlformats.org/officeDocument/2006/relationships/image" Target="../media/image5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sv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image" Target="../media/image2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image" Target="../media/image2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image" Target="../media/image2.svg"/><Relationship Id="rId4" Type="http://schemas.openxmlformats.org/officeDocument/2006/relationships/image" Target="../media/image5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B21B71-2278-4295-8123-0C797D3D0048}" type="doc">
      <dgm:prSet loTypeId="urn:microsoft.com/office/officeart/2018/2/layout/IconLabelList" loCatId="icon" qsTypeId="urn:microsoft.com/office/officeart/2005/8/quickstyle/simple1#158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4A6F8D43-4F16-42A7-8B71-A091FA1C732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  <a:t>Grades 3–5 Mathematics and RLA; Grade 5 Science</a:t>
          </a:r>
        </a:p>
      </dgm:t>
    </dgm:pt>
    <dgm:pt modelId="{7CDB2B33-514B-48FE-9C84-FA0A481A600B}" type="parTrans" cxnId="{A2E058BA-4BDD-4278-BB43-BF38A95AFFA4}">
      <dgm:prSet/>
      <dgm:spPr/>
      <dgm:t>
        <a:bodyPr/>
        <a:lstStyle/>
        <a:p>
          <a:endParaRPr lang="en-US"/>
        </a:p>
      </dgm:t>
    </dgm:pt>
    <dgm:pt modelId="{F4236EE7-F9FB-4885-A591-A463B3718754}" type="sibTrans" cxnId="{A2E058BA-4BDD-4278-BB43-BF38A95AFFA4}">
      <dgm:prSet/>
      <dgm:spPr/>
      <dgm:t>
        <a:bodyPr/>
        <a:lstStyle/>
        <a:p>
          <a:endParaRPr lang="en-US"/>
        </a:p>
      </dgm:t>
    </dgm:pt>
    <dgm:pt modelId="{2FADB95A-5375-4A7D-A3BE-A12D567457AE}">
      <dgm:prSet/>
      <dgm:spPr/>
      <dgm:t>
        <a:bodyPr/>
        <a:lstStyle/>
        <a:p>
          <a:pPr>
            <a:lnSpc>
              <a:spcPct val="100000"/>
            </a:lnSpc>
          </a:pPr>
          <a:endParaRPr lang="en-US" dirty="0"/>
        </a:p>
      </dgm:t>
    </dgm:pt>
    <dgm:pt modelId="{F01C34E8-3C94-4630-8879-84861C915A17}" type="parTrans" cxnId="{75D8CAEF-F45B-4F5C-BE36-6B76E2D8968C}">
      <dgm:prSet/>
      <dgm:spPr/>
      <dgm:t>
        <a:bodyPr/>
        <a:lstStyle/>
        <a:p>
          <a:endParaRPr lang="en-US"/>
        </a:p>
      </dgm:t>
    </dgm:pt>
    <dgm:pt modelId="{09C76AB3-ACD5-4067-9083-AFCED1E9E6BD}" type="sibTrans" cxnId="{75D8CAEF-F45B-4F5C-BE36-6B76E2D8968C}">
      <dgm:prSet/>
      <dgm:spPr/>
      <dgm:t>
        <a:bodyPr/>
        <a:lstStyle/>
        <a:p>
          <a:endParaRPr lang="en-US"/>
        </a:p>
      </dgm:t>
    </dgm:pt>
    <dgm:pt modelId="{C8D6597E-EFCA-4492-BE58-23B7E87AA581}">
      <dgm:prSet/>
      <dgm:spPr/>
      <dgm:t>
        <a:bodyPr/>
        <a:lstStyle/>
        <a:p>
          <a:pPr>
            <a:lnSpc>
              <a:spcPct val="100000"/>
            </a:lnSpc>
          </a:pPr>
          <a:endParaRPr lang="en-US" dirty="0"/>
        </a:p>
      </dgm:t>
    </dgm:pt>
    <dgm:pt modelId="{F5988D25-6FD9-4EDA-9DD3-6F765149CF57}" type="parTrans" cxnId="{6ECF7B86-364C-480B-BCB4-32E699F3B5AC}">
      <dgm:prSet/>
      <dgm:spPr/>
      <dgm:t>
        <a:bodyPr/>
        <a:lstStyle/>
        <a:p>
          <a:endParaRPr lang="en-US"/>
        </a:p>
      </dgm:t>
    </dgm:pt>
    <dgm:pt modelId="{025A47B4-DDC9-46BA-940F-8A3324885294}" type="sibTrans" cxnId="{6ECF7B86-364C-480B-BCB4-32E699F3B5AC}">
      <dgm:prSet/>
      <dgm:spPr/>
      <dgm:t>
        <a:bodyPr/>
        <a:lstStyle/>
        <a:p>
          <a:endParaRPr lang="en-US"/>
        </a:p>
      </dgm:t>
    </dgm:pt>
    <dgm:pt modelId="{C8FCC068-5D79-6F49-ADD3-4534D86EAFCA}">
      <dgm:prSet phldrT="[Text]" custT="1"/>
      <dgm:spPr/>
      <dgm:t>
        <a:bodyPr/>
        <a:lstStyle/>
        <a:p>
          <a:pPr>
            <a:lnSpc>
              <a:spcPct val="100000"/>
            </a:lnSpc>
          </a:pPr>
          <a:endParaRPr lang="en-US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C4211D5-4906-8641-9105-027A0AC679DF}" type="parTrans" cxnId="{AFC48CCF-A2C4-264D-A084-43A873AB8270}">
      <dgm:prSet/>
      <dgm:spPr/>
      <dgm:t>
        <a:bodyPr/>
        <a:lstStyle/>
        <a:p>
          <a:endParaRPr lang="en-US"/>
        </a:p>
      </dgm:t>
    </dgm:pt>
    <dgm:pt modelId="{9DD0F840-E6BB-AC4B-9E93-2B99C4DC4D33}" type="sibTrans" cxnId="{AFC48CCF-A2C4-264D-A084-43A873AB8270}">
      <dgm:prSet/>
      <dgm:spPr/>
      <dgm:t>
        <a:bodyPr/>
        <a:lstStyle/>
        <a:p>
          <a:endParaRPr lang="en-US"/>
        </a:p>
      </dgm:t>
    </dgm:pt>
    <dgm:pt modelId="{F1887A23-A6A6-408F-8832-C3DCEF7AE1C7}" type="pres">
      <dgm:prSet presAssocID="{C5B21B71-2278-4295-8123-0C797D3D0048}" presName="root" presStyleCnt="0">
        <dgm:presLayoutVars>
          <dgm:dir/>
          <dgm:resizeHandles val="exact"/>
        </dgm:presLayoutVars>
      </dgm:prSet>
      <dgm:spPr/>
    </dgm:pt>
    <dgm:pt modelId="{5665F33C-13AF-4FA4-AFB6-7341A34FD1AD}" type="pres">
      <dgm:prSet presAssocID="{4A6F8D43-4F16-42A7-8B71-A091FA1C7326}" presName="compNode" presStyleCnt="0"/>
      <dgm:spPr/>
    </dgm:pt>
    <dgm:pt modelId="{59B69AAC-70EA-4738-B622-01F292229CF9}" type="pres">
      <dgm:prSet presAssocID="{4A6F8D43-4F16-42A7-8B71-A091FA1C7326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149A7401-8889-4ED9-A29A-0B0D7142BF64}" type="pres">
      <dgm:prSet presAssocID="{4A6F8D43-4F16-42A7-8B71-A091FA1C7326}" presName="spaceRect" presStyleCnt="0"/>
      <dgm:spPr/>
    </dgm:pt>
    <dgm:pt modelId="{AB945C06-8504-4DCD-B728-02BCD8E200DE}" type="pres">
      <dgm:prSet presAssocID="{4A6F8D43-4F16-42A7-8B71-A091FA1C7326}" presName="textRect" presStyleLbl="revTx" presStyleIdx="0" presStyleCnt="4">
        <dgm:presLayoutVars>
          <dgm:chMax val="1"/>
          <dgm:chPref val="1"/>
        </dgm:presLayoutVars>
      </dgm:prSet>
      <dgm:spPr/>
    </dgm:pt>
    <dgm:pt modelId="{70DA5463-E03E-41A8-B0C5-7AC07FC195E4}" type="pres">
      <dgm:prSet presAssocID="{F4236EE7-F9FB-4885-A591-A463B3718754}" presName="sibTrans" presStyleCnt="0"/>
      <dgm:spPr/>
    </dgm:pt>
    <dgm:pt modelId="{E2C9BAE5-02DD-4FD6-896F-7E8232D5EBB8}" type="pres">
      <dgm:prSet presAssocID="{C8FCC068-5D79-6F49-ADD3-4534D86EAFCA}" presName="compNode" presStyleCnt="0"/>
      <dgm:spPr/>
    </dgm:pt>
    <dgm:pt modelId="{4B1C5E4E-0605-46A4-9D65-0C004048ABE9}" type="pres">
      <dgm:prSet presAssocID="{C8FCC068-5D79-6F49-ADD3-4534D86EAFCA}" presName="iconRect" presStyleLbl="node1" presStyleIdx="1" presStyleCnt="4"/>
      <dgm:spPr/>
    </dgm:pt>
    <dgm:pt modelId="{A7911DF1-C2C4-4CC0-AF7C-DA14C9B86985}" type="pres">
      <dgm:prSet presAssocID="{C8FCC068-5D79-6F49-ADD3-4534D86EAFCA}" presName="spaceRect" presStyleCnt="0"/>
      <dgm:spPr/>
    </dgm:pt>
    <dgm:pt modelId="{2428AA6D-FCED-44AC-B5DE-24020DDC6548}" type="pres">
      <dgm:prSet presAssocID="{C8FCC068-5D79-6F49-ADD3-4534D86EAFCA}" presName="textRect" presStyleLbl="revTx" presStyleIdx="1" presStyleCnt="4">
        <dgm:presLayoutVars>
          <dgm:chMax val="1"/>
          <dgm:chPref val="1"/>
        </dgm:presLayoutVars>
      </dgm:prSet>
      <dgm:spPr/>
    </dgm:pt>
    <dgm:pt modelId="{AECCD1A7-6D70-4649-A0A8-48313BACADB5}" type="pres">
      <dgm:prSet presAssocID="{9DD0F840-E6BB-AC4B-9E93-2B99C4DC4D33}" presName="sibTrans" presStyleCnt="0"/>
      <dgm:spPr/>
    </dgm:pt>
    <dgm:pt modelId="{89F81BB7-C204-4D35-82CE-EFC91B181B51}" type="pres">
      <dgm:prSet presAssocID="{2FADB95A-5375-4A7D-A3BE-A12D567457AE}" presName="compNode" presStyleCnt="0"/>
      <dgm:spPr/>
    </dgm:pt>
    <dgm:pt modelId="{019E2637-E930-47B2-9BB6-BC832E46040E}" type="pres">
      <dgm:prSet presAssocID="{2FADB95A-5375-4A7D-A3BE-A12D567457AE}" presName="iconRect" presStyleLbl="node1" presStyleIdx="2" presStyleCnt="4"/>
      <dgm:spPr/>
    </dgm:pt>
    <dgm:pt modelId="{8699B98E-DE7F-45F8-94D4-B7CCDE48C8B2}" type="pres">
      <dgm:prSet presAssocID="{2FADB95A-5375-4A7D-A3BE-A12D567457AE}" presName="spaceRect" presStyleCnt="0"/>
      <dgm:spPr/>
    </dgm:pt>
    <dgm:pt modelId="{0A21871D-CF44-4F74-BB54-7A47E1B98F59}" type="pres">
      <dgm:prSet presAssocID="{2FADB95A-5375-4A7D-A3BE-A12D567457AE}" presName="textRect" presStyleLbl="revTx" presStyleIdx="2" presStyleCnt="4">
        <dgm:presLayoutVars>
          <dgm:chMax val="1"/>
          <dgm:chPref val="1"/>
        </dgm:presLayoutVars>
      </dgm:prSet>
      <dgm:spPr/>
    </dgm:pt>
    <dgm:pt modelId="{52B746C6-23EB-4CA7-86D4-3DBAD8F9A8FE}" type="pres">
      <dgm:prSet presAssocID="{09C76AB3-ACD5-4067-9083-AFCED1E9E6BD}" presName="sibTrans" presStyleCnt="0"/>
      <dgm:spPr/>
    </dgm:pt>
    <dgm:pt modelId="{F4A63AA5-04DB-4B0A-9938-840073ACA419}" type="pres">
      <dgm:prSet presAssocID="{C8D6597E-EFCA-4492-BE58-23B7E87AA581}" presName="compNode" presStyleCnt="0"/>
      <dgm:spPr/>
    </dgm:pt>
    <dgm:pt modelId="{535E86C1-8E82-4B83-89B2-2FF3F313B6AE}" type="pres">
      <dgm:prSet presAssocID="{C8D6597E-EFCA-4492-BE58-23B7E87AA581}" presName="iconRect" presStyleLbl="node1" presStyleIdx="3" presStyleCnt="4"/>
      <dgm:spPr/>
    </dgm:pt>
    <dgm:pt modelId="{29C17B92-06EC-4448-A301-6D1F844CCB22}" type="pres">
      <dgm:prSet presAssocID="{C8D6597E-EFCA-4492-BE58-23B7E87AA581}" presName="spaceRect" presStyleCnt="0"/>
      <dgm:spPr/>
    </dgm:pt>
    <dgm:pt modelId="{2F032C32-DFB4-4FC4-80C1-FE51C615F634}" type="pres">
      <dgm:prSet presAssocID="{C8D6597E-EFCA-4492-BE58-23B7E87AA581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5183344B-ECAB-0740-A31D-0B056949AB08}" type="presOf" srcId="{C5B21B71-2278-4295-8123-0C797D3D0048}" destId="{F1887A23-A6A6-408F-8832-C3DCEF7AE1C7}" srcOrd="0" destOrd="0" presId="urn:microsoft.com/office/officeart/2018/2/layout/IconLabelList"/>
    <dgm:cxn modelId="{6EC06061-2C51-F140-A98B-22875D551946}" type="presOf" srcId="{2FADB95A-5375-4A7D-A3BE-A12D567457AE}" destId="{0A21871D-CF44-4F74-BB54-7A47E1B98F59}" srcOrd="0" destOrd="0" presId="urn:microsoft.com/office/officeart/2018/2/layout/IconLabelList"/>
    <dgm:cxn modelId="{1470516C-E567-8548-BD5F-84040B9C3F6E}" type="presOf" srcId="{C8D6597E-EFCA-4492-BE58-23B7E87AA581}" destId="{2F032C32-DFB4-4FC4-80C1-FE51C615F634}" srcOrd="0" destOrd="0" presId="urn:microsoft.com/office/officeart/2018/2/layout/IconLabelList"/>
    <dgm:cxn modelId="{E9A6E16D-04F9-5144-9AF7-D4456AA18602}" type="presOf" srcId="{4A6F8D43-4F16-42A7-8B71-A091FA1C7326}" destId="{AB945C06-8504-4DCD-B728-02BCD8E200DE}" srcOrd="0" destOrd="0" presId="urn:microsoft.com/office/officeart/2018/2/layout/IconLabelList"/>
    <dgm:cxn modelId="{6ECF7B86-364C-480B-BCB4-32E699F3B5AC}" srcId="{C5B21B71-2278-4295-8123-0C797D3D0048}" destId="{C8D6597E-EFCA-4492-BE58-23B7E87AA581}" srcOrd="3" destOrd="0" parTransId="{F5988D25-6FD9-4EDA-9DD3-6F765149CF57}" sibTransId="{025A47B4-DDC9-46BA-940F-8A3324885294}"/>
    <dgm:cxn modelId="{D7B76795-A58B-FA4D-B00B-ABC8E2B64557}" type="presOf" srcId="{C8FCC068-5D79-6F49-ADD3-4534D86EAFCA}" destId="{2428AA6D-FCED-44AC-B5DE-24020DDC6548}" srcOrd="0" destOrd="0" presId="urn:microsoft.com/office/officeart/2018/2/layout/IconLabelList"/>
    <dgm:cxn modelId="{A2E058BA-4BDD-4278-BB43-BF38A95AFFA4}" srcId="{C5B21B71-2278-4295-8123-0C797D3D0048}" destId="{4A6F8D43-4F16-42A7-8B71-A091FA1C7326}" srcOrd="0" destOrd="0" parTransId="{7CDB2B33-514B-48FE-9C84-FA0A481A600B}" sibTransId="{F4236EE7-F9FB-4885-A591-A463B3718754}"/>
    <dgm:cxn modelId="{AFC48CCF-A2C4-264D-A084-43A873AB8270}" srcId="{C5B21B71-2278-4295-8123-0C797D3D0048}" destId="{C8FCC068-5D79-6F49-ADD3-4534D86EAFCA}" srcOrd="1" destOrd="0" parTransId="{1C4211D5-4906-8641-9105-027A0AC679DF}" sibTransId="{9DD0F840-E6BB-AC4B-9E93-2B99C4DC4D33}"/>
    <dgm:cxn modelId="{75D8CAEF-F45B-4F5C-BE36-6B76E2D8968C}" srcId="{C5B21B71-2278-4295-8123-0C797D3D0048}" destId="{2FADB95A-5375-4A7D-A3BE-A12D567457AE}" srcOrd="2" destOrd="0" parTransId="{F01C34E8-3C94-4630-8879-84861C915A17}" sibTransId="{09C76AB3-ACD5-4067-9083-AFCED1E9E6BD}"/>
    <dgm:cxn modelId="{89F17002-9A0D-FF44-AFEF-091583BFD5B8}" type="presParOf" srcId="{F1887A23-A6A6-408F-8832-C3DCEF7AE1C7}" destId="{5665F33C-13AF-4FA4-AFB6-7341A34FD1AD}" srcOrd="0" destOrd="0" presId="urn:microsoft.com/office/officeart/2018/2/layout/IconLabelList"/>
    <dgm:cxn modelId="{AF6EFFD2-DA85-C547-A40A-E347E59CFD55}" type="presParOf" srcId="{5665F33C-13AF-4FA4-AFB6-7341A34FD1AD}" destId="{59B69AAC-70EA-4738-B622-01F292229CF9}" srcOrd="0" destOrd="0" presId="urn:microsoft.com/office/officeart/2018/2/layout/IconLabelList"/>
    <dgm:cxn modelId="{94AD29BA-04B7-6E49-B88E-FBF82E40B7B4}" type="presParOf" srcId="{5665F33C-13AF-4FA4-AFB6-7341A34FD1AD}" destId="{149A7401-8889-4ED9-A29A-0B0D7142BF64}" srcOrd="1" destOrd="0" presId="urn:microsoft.com/office/officeart/2018/2/layout/IconLabelList"/>
    <dgm:cxn modelId="{D36B5CC1-E28A-5F42-AECA-DD6F76005B8D}" type="presParOf" srcId="{5665F33C-13AF-4FA4-AFB6-7341A34FD1AD}" destId="{AB945C06-8504-4DCD-B728-02BCD8E200DE}" srcOrd="2" destOrd="0" presId="urn:microsoft.com/office/officeart/2018/2/layout/IconLabelList"/>
    <dgm:cxn modelId="{46AE0FB9-9834-6341-AEB9-E9DEFB3F0BF0}" type="presParOf" srcId="{F1887A23-A6A6-408F-8832-C3DCEF7AE1C7}" destId="{70DA5463-E03E-41A8-B0C5-7AC07FC195E4}" srcOrd="1" destOrd="0" presId="urn:microsoft.com/office/officeart/2018/2/layout/IconLabelList"/>
    <dgm:cxn modelId="{418A992B-80D9-2042-884B-1C79255CBEB5}" type="presParOf" srcId="{F1887A23-A6A6-408F-8832-C3DCEF7AE1C7}" destId="{E2C9BAE5-02DD-4FD6-896F-7E8232D5EBB8}" srcOrd="2" destOrd="0" presId="urn:microsoft.com/office/officeart/2018/2/layout/IconLabelList"/>
    <dgm:cxn modelId="{F4362B58-744B-3B49-A17A-F028BD4548B2}" type="presParOf" srcId="{E2C9BAE5-02DD-4FD6-896F-7E8232D5EBB8}" destId="{4B1C5E4E-0605-46A4-9D65-0C004048ABE9}" srcOrd="0" destOrd="0" presId="urn:microsoft.com/office/officeart/2018/2/layout/IconLabelList"/>
    <dgm:cxn modelId="{4FD43A14-ACDE-B444-830F-41FEB67BD682}" type="presParOf" srcId="{E2C9BAE5-02DD-4FD6-896F-7E8232D5EBB8}" destId="{A7911DF1-C2C4-4CC0-AF7C-DA14C9B86985}" srcOrd="1" destOrd="0" presId="urn:microsoft.com/office/officeart/2018/2/layout/IconLabelList"/>
    <dgm:cxn modelId="{9E7C1B41-C376-8D40-89C5-208A2B02D2A2}" type="presParOf" srcId="{E2C9BAE5-02DD-4FD6-896F-7E8232D5EBB8}" destId="{2428AA6D-FCED-44AC-B5DE-24020DDC6548}" srcOrd="2" destOrd="0" presId="urn:microsoft.com/office/officeart/2018/2/layout/IconLabelList"/>
    <dgm:cxn modelId="{D45F3991-5DF2-0F40-B493-819CCF28FC52}" type="presParOf" srcId="{F1887A23-A6A6-408F-8832-C3DCEF7AE1C7}" destId="{AECCD1A7-6D70-4649-A0A8-48313BACADB5}" srcOrd="3" destOrd="0" presId="urn:microsoft.com/office/officeart/2018/2/layout/IconLabelList"/>
    <dgm:cxn modelId="{C3B565DC-BE23-994C-A203-3E2D8EE622CA}" type="presParOf" srcId="{F1887A23-A6A6-408F-8832-C3DCEF7AE1C7}" destId="{89F81BB7-C204-4D35-82CE-EFC91B181B51}" srcOrd="4" destOrd="0" presId="urn:microsoft.com/office/officeart/2018/2/layout/IconLabelList"/>
    <dgm:cxn modelId="{ECCDA85E-3653-9947-98F0-A778942A98CB}" type="presParOf" srcId="{89F81BB7-C204-4D35-82CE-EFC91B181B51}" destId="{019E2637-E930-47B2-9BB6-BC832E46040E}" srcOrd="0" destOrd="0" presId="urn:microsoft.com/office/officeart/2018/2/layout/IconLabelList"/>
    <dgm:cxn modelId="{81AF44A3-107A-3D4F-9F24-673E03CA06E4}" type="presParOf" srcId="{89F81BB7-C204-4D35-82CE-EFC91B181B51}" destId="{8699B98E-DE7F-45F8-94D4-B7CCDE48C8B2}" srcOrd="1" destOrd="0" presId="urn:microsoft.com/office/officeart/2018/2/layout/IconLabelList"/>
    <dgm:cxn modelId="{7B02427B-72A4-D54E-935E-D891C1F5BADA}" type="presParOf" srcId="{89F81BB7-C204-4D35-82CE-EFC91B181B51}" destId="{0A21871D-CF44-4F74-BB54-7A47E1B98F59}" srcOrd="2" destOrd="0" presId="urn:microsoft.com/office/officeart/2018/2/layout/IconLabelList"/>
    <dgm:cxn modelId="{CDA1766B-CD8D-6B4D-9352-2A1AE90164E1}" type="presParOf" srcId="{F1887A23-A6A6-408F-8832-C3DCEF7AE1C7}" destId="{52B746C6-23EB-4CA7-86D4-3DBAD8F9A8FE}" srcOrd="5" destOrd="0" presId="urn:microsoft.com/office/officeart/2018/2/layout/IconLabelList"/>
    <dgm:cxn modelId="{DB595461-1BCA-AD4E-9347-DE25399A78F0}" type="presParOf" srcId="{F1887A23-A6A6-408F-8832-C3DCEF7AE1C7}" destId="{F4A63AA5-04DB-4B0A-9938-840073ACA419}" srcOrd="6" destOrd="0" presId="urn:microsoft.com/office/officeart/2018/2/layout/IconLabelList"/>
    <dgm:cxn modelId="{51303889-7A55-CF4B-86F8-711304877DDD}" type="presParOf" srcId="{F4A63AA5-04DB-4B0A-9938-840073ACA419}" destId="{535E86C1-8E82-4B83-89B2-2FF3F313B6AE}" srcOrd="0" destOrd="0" presId="urn:microsoft.com/office/officeart/2018/2/layout/IconLabelList"/>
    <dgm:cxn modelId="{65268A7A-45BD-BB4E-A5C1-F2A20CB97DC2}" type="presParOf" srcId="{F4A63AA5-04DB-4B0A-9938-840073ACA419}" destId="{29C17B92-06EC-4448-A301-6D1F844CCB22}" srcOrd="1" destOrd="0" presId="urn:microsoft.com/office/officeart/2018/2/layout/IconLabelList"/>
    <dgm:cxn modelId="{20363F5B-CD8F-884D-8AAC-52BDDFFE32DA}" type="presParOf" srcId="{F4A63AA5-04DB-4B0A-9938-840073ACA419}" destId="{2F032C32-DFB4-4FC4-80C1-FE51C615F634}" srcOrd="2" destOrd="0" presId="urn:microsoft.com/office/officeart/2018/2/layout/IconLabelLis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5B21B71-2278-4295-8123-0C797D3D0048}" type="doc">
      <dgm:prSet loTypeId="urn:microsoft.com/office/officeart/2018/2/layout/IconLabelList" loCatId="icon" qsTypeId="urn:microsoft.com/office/officeart/2005/8/quickstyle/simple1#158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4A6F8D43-4F16-42A7-8B71-A091FA1C732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  <a:t>Grades 3–5 Mathematics and RLA; Grade 5 Science</a:t>
          </a:r>
        </a:p>
      </dgm:t>
    </dgm:pt>
    <dgm:pt modelId="{7CDB2B33-514B-48FE-9C84-FA0A481A600B}" type="parTrans" cxnId="{A2E058BA-4BDD-4278-BB43-BF38A95AFFA4}">
      <dgm:prSet/>
      <dgm:spPr/>
      <dgm:t>
        <a:bodyPr/>
        <a:lstStyle/>
        <a:p>
          <a:endParaRPr lang="en-US"/>
        </a:p>
      </dgm:t>
    </dgm:pt>
    <dgm:pt modelId="{F4236EE7-F9FB-4885-A591-A463B3718754}" type="sibTrans" cxnId="{A2E058BA-4BDD-4278-BB43-BF38A95AFFA4}">
      <dgm:prSet/>
      <dgm:spPr/>
      <dgm:t>
        <a:bodyPr/>
        <a:lstStyle/>
        <a:p>
          <a:endParaRPr lang="en-US"/>
        </a:p>
      </dgm:t>
    </dgm:pt>
    <dgm:pt modelId="{2FADB95A-5375-4A7D-A3BE-A12D567457AE}">
      <dgm:prSet/>
      <dgm:spPr/>
      <dgm:t>
        <a:bodyPr/>
        <a:lstStyle/>
        <a:p>
          <a:pPr>
            <a:lnSpc>
              <a:spcPct val="100000"/>
            </a:lnSpc>
          </a:pPr>
          <a:endParaRPr lang="en-US" dirty="0"/>
        </a:p>
      </dgm:t>
    </dgm:pt>
    <dgm:pt modelId="{F01C34E8-3C94-4630-8879-84861C915A17}" type="parTrans" cxnId="{75D8CAEF-F45B-4F5C-BE36-6B76E2D8968C}">
      <dgm:prSet/>
      <dgm:spPr/>
      <dgm:t>
        <a:bodyPr/>
        <a:lstStyle/>
        <a:p>
          <a:endParaRPr lang="en-US"/>
        </a:p>
      </dgm:t>
    </dgm:pt>
    <dgm:pt modelId="{09C76AB3-ACD5-4067-9083-AFCED1E9E6BD}" type="sibTrans" cxnId="{75D8CAEF-F45B-4F5C-BE36-6B76E2D8968C}">
      <dgm:prSet/>
      <dgm:spPr/>
      <dgm:t>
        <a:bodyPr/>
        <a:lstStyle/>
        <a:p>
          <a:endParaRPr lang="en-US"/>
        </a:p>
      </dgm:t>
    </dgm:pt>
    <dgm:pt modelId="{C8D6597E-EFCA-4492-BE58-23B7E87AA581}">
      <dgm:prSet/>
      <dgm:spPr/>
      <dgm:t>
        <a:bodyPr/>
        <a:lstStyle/>
        <a:p>
          <a:pPr>
            <a:lnSpc>
              <a:spcPct val="100000"/>
            </a:lnSpc>
          </a:pPr>
          <a:endParaRPr lang="en-US" dirty="0"/>
        </a:p>
      </dgm:t>
    </dgm:pt>
    <dgm:pt modelId="{F5988D25-6FD9-4EDA-9DD3-6F765149CF57}" type="parTrans" cxnId="{6ECF7B86-364C-480B-BCB4-32E699F3B5AC}">
      <dgm:prSet/>
      <dgm:spPr/>
      <dgm:t>
        <a:bodyPr/>
        <a:lstStyle/>
        <a:p>
          <a:endParaRPr lang="en-US"/>
        </a:p>
      </dgm:t>
    </dgm:pt>
    <dgm:pt modelId="{025A47B4-DDC9-46BA-940F-8A3324885294}" type="sibTrans" cxnId="{6ECF7B86-364C-480B-BCB4-32E699F3B5AC}">
      <dgm:prSet/>
      <dgm:spPr/>
      <dgm:t>
        <a:bodyPr/>
        <a:lstStyle/>
        <a:p>
          <a:endParaRPr lang="en-US"/>
        </a:p>
      </dgm:t>
    </dgm:pt>
    <dgm:pt modelId="{C8FCC068-5D79-6F49-ADD3-4534D86EAFCA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  <a:t>4,965 unique schools (Tested 1,149,932 students in RLA)</a:t>
          </a:r>
        </a:p>
      </dgm:t>
    </dgm:pt>
    <dgm:pt modelId="{1C4211D5-4906-8641-9105-027A0AC679DF}" type="parTrans" cxnId="{AFC48CCF-A2C4-264D-A084-43A873AB8270}">
      <dgm:prSet/>
      <dgm:spPr/>
      <dgm:t>
        <a:bodyPr/>
        <a:lstStyle/>
        <a:p>
          <a:endParaRPr lang="en-US"/>
        </a:p>
      </dgm:t>
    </dgm:pt>
    <dgm:pt modelId="{9DD0F840-E6BB-AC4B-9E93-2B99C4DC4D33}" type="sibTrans" cxnId="{AFC48CCF-A2C4-264D-A084-43A873AB8270}">
      <dgm:prSet/>
      <dgm:spPr/>
      <dgm:t>
        <a:bodyPr/>
        <a:lstStyle/>
        <a:p>
          <a:endParaRPr lang="en-US"/>
        </a:p>
      </dgm:t>
    </dgm:pt>
    <dgm:pt modelId="{F1887A23-A6A6-408F-8832-C3DCEF7AE1C7}" type="pres">
      <dgm:prSet presAssocID="{C5B21B71-2278-4295-8123-0C797D3D0048}" presName="root" presStyleCnt="0">
        <dgm:presLayoutVars>
          <dgm:dir/>
          <dgm:resizeHandles val="exact"/>
        </dgm:presLayoutVars>
      </dgm:prSet>
      <dgm:spPr/>
    </dgm:pt>
    <dgm:pt modelId="{5665F33C-13AF-4FA4-AFB6-7341A34FD1AD}" type="pres">
      <dgm:prSet presAssocID="{4A6F8D43-4F16-42A7-8B71-A091FA1C7326}" presName="compNode" presStyleCnt="0"/>
      <dgm:spPr/>
    </dgm:pt>
    <dgm:pt modelId="{59B69AAC-70EA-4738-B622-01F292229CF9}" type="pres">
      <dgm:prSet presAssocID="{4A6F8D43-4F16-42A7-8B71-A091FA1C7326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149A7401-8889-4ED9-A29A-0B0D7142BF64}" type="pres">
      <dgm:prSet presAssocID="{4A6F8D43-4F16-42A7-8B71-A091FA1C7326}" presName="spaceRect" presStyleCnt="0"/>
      <dgm:spPr/>
    </dgm:pt>
    <dgm:pt modelId="{AB945C06-8504-4DCD-B728-02BCD8E200DE}" type="pres">
      <dgm:prSet presAssocID="{4A6F8D43-4F16-42A7-8B71-A091FA1C7326}" presName="textRect" presStyleLbl="revTx" presStyleIdx="0" presStyleCnt="4">
        <dgm:presLayoutVars>
          <dgm:chMax val="1"/>
          <dgm:chPref val="1"/>
        </dgm:presLayoutVars>
      </dgm:prSet>
      <dgm:spPr/>
    </dgm:pt>
    <dgm:pt modelId="{70DA5463-E03E-41A8-B0C5-7AC07FC195E4}" type="pres">
      <dgm:prSet presAssocID="{F4236EE7-F9FB-4885-A591-A463B3718754}" presName="sibTrans" presStyleCnt="0"/>
      <dgm:spPr/>
    </dgm:pt>
    <dgm:pt modelId="{E2C9BAE5-02DD-4FD6-896F-7E8232D5EBB8}" type="pres">
      <dgm:prSet presAssocID="{C8FCC068-5D79-6F49-ADD3-4534D86EAFCA}" presName="compNode" presStyleCnt="0"/>
      <dgm:spPr/>
    </dgm:pt>
    <dgm:pt modelId="{4B1C5E4E-0605-46A4-9D65-0C004048ABE9}" type="pres">
      <dgm:prSet presAssocID="{C8FCC068-5D79-6F49-ADD3-4534D86EAFCA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A7911DF1-C2C4-4CC0-AF7C-DA14C9B86985}" type="pres">
      <dgm:prSet presAssocID="{C8FCC068-5D79-6F49-ADD3-4534D86EAFCA}" presName="spaceRect" presStyleCnt="0"/>
      <dgm:spPr/>
    </dgm:pt>
    <dgm:pt modelId="{2428AA6D-FCED-44AC-B5DE-24020DDC6548}" type="pres">
      <dgm:prSet presAssocID="{C8FCC068-5D79-6F49-ADD3-4534D86EAFCA}" presName="textRect" presStyleLbl="revTx" presStyleIdx="1" presStyleCnt="4">
        <dgm:presLayoutVars>
          <dgm:chMax val="1"/>
          <dgm:chPref val="1"/>
        </dgm:presLayoutVars>
      </dgm:prSet>
      <dgm:spPr/>
    </dgm:pt>
    <dgm:pt modelId="{AECCD1A7-6D70-4649-A0A8-48313BACADB5}" type="pres">
      <dgm:prSet presAssocID="{9DD0F840-E6BB-AC4B-9E93-2B99C4DC4D33}" presName="sibTrans" presStyleCnt="0"/>
      <dgm:spPr/>
    </dgm:pt>
    <dgm:pt modelId="{89F81BB7-C204-4D35-82CE-EFC91B181B51}" type="pres">
      <dgm:prSet presAssocID="{2FADB95A-5375-4A7D-A3BE-A12D567457AE}" presName="compNode" presStyleCnt="0"/>
      <dgm:spPr/>
    </dgm:pt>
    <dgm:pt modelId="{019E2637-E930-47B2-9BB6-BC832E46040E}" type="pres">
      <dgm:prSet presAssocID="{2FADB95A-5375-4A7D-A3BE-A12D567457AE}" presName="iconRect" presStyleLbl="node1" presStyleIdx="2" presStyleCnt="4"/>
      <dgm:spPr/>
    </dgm:pt>
    <dgm:pt modelId="{8699B98E-DE7F-45F8-94D4-B7CCDE48C8B2}" type="pres">
      <dgm:prSet presAssocID="{2FADB95A-5375-4A7D-A3BE-A12D567457AE}" presName="spaceRect" presStyleCnt="0"/>
      <dgm:spPr/>
    </dgm:pt>
    <dgm:pt modelId="{0A21871D-CF44-4F74-BB54-7A47E1B98F59}" type="pres">
      <dgm:prSet presAssocID="{2FADB95A-5375-4A7D-A3BE-A12D567457AE}" presName="textRect" presStyleLbl="revTx" presStyleIdx="2" presStyleCnt="4">
        <dgm:presLayoutVars>
          <dgm:chMax val="1"/>
          <dgm:chPref val="1"/>
        </dgm:presLayoutVars>
      </dgm:prSet>
      <dgm:spPr/>
    </dgm:pt>
    <dgm:pt modelId="{52B746C6-23EB-4CA7-86D4-3DBAD8F9A8FE}" type="pres">
      <dgm:prSet presAssocID="{09C76AB3-ACD5-4067-9083-AFCED1E9E6BD}" presName="sibTrans" presStyleCnt="0"/>
      <dgm:spPr/>
    </dgm:pt>
    <dgm:pt modelId="{F4A63AA5-04DB-4B0A-9938-840073ACA419}" type="pres">
      <dgm:prSet presAssocID="{C8D6597E-EFCA-4492-BE58-23B7E87AA581}" presName="compNode" presStyleCnt="0"/>
      <dgm:spPr/>
    </dgm:pt>
    <dgm:pt modelId="{535E86C1-8E82-4B83-89B2-2FF3F313B6AE}" type="pres">
      <dgm:prSet presAssocID="{C8D6597E-EFCA-4492-BE58-23B7E87AA581}" presName="iconRect" presStyleLbl="node1" presStyleIdx="3" presStyleCnt="4"/>
      <dgm:spPr/>
    </dgm:pt>
    <dgm:pt modelId="{29C17B92-06EC-4448-A301-6D1F844CCB22}" type="pres">
      <dgm:prSet presAssocID="{C8D6597E-EFCA-4492-BE58-23B7E87AA581}" presName="spaceRect" presStyleCnt="0"/>
      <dgm:spPr/>
    </dgm:pt>
    <dgm:pt modelId="{2F032C32-DFB4-4FC4-80C1-FE51C615F634}" type="pres">
      <dgm:prSet presAssocID="{C8D6597E-EFCA-4492-BE58-23B7E87AA581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5183344B-ECAB-0740-A31D-0B056949AB08}" type="presOf" srcId="{C5B21B71-2278-4295-8123-0C797D3D0048}" destId="{F1887A23-A6A6-408F-8832-C3DCEF7AE1C7}" srcOrd="0" destOrd="0" presId="urn:microsoft.com/office/officeart/2018/2/layout/IconLabelList"/>
    <dgm:cxn modelId="{6EC06061-2C51-F140-A98B-22875D551946}" type="presOf" srcId="{2FADB95A-5375-4A7D-A3BE-A12D567457AE}" destId="{0A21871D-CF44-4F74-BB54-7A47E1B98F59}" srcOrd="0" destOrd="0" presId="urn:microsoft.com/office/officeart/2018/2/layout/IconLabelList"/>
    <dgm:cxn modelId="{1470516C-E567-8548-BD5F-84040B9C3F6E}" type="presOf" srcId="{C8D6597E-EFCA-4492-BE58-23B7E87AA581}" destId="{2F032C32-DFB4-4FC4-80C1-FE51C615F634}" srcOrd="0" destOrd="0" presId="urn:microsoft.com/office/officeart/2018/2/layout/IconLabelList"/>
    <dgm:cxn modelId="{E9A6E16D-04F9-5144-9AF7-D4456AA18602}" type="presOf" srcId="{4A6F8D43-4F16-42A7-8B71-A091FA1C7326}" destId="{AB945C06-8504-4DCD-B728-02BCD8E200DE}" srcOrd="0" destOrd="0" presId="urn:microsoft.com/office/officeart/2018/2/layout/IconLabelList"/>
    <dgm:cxn modelId="{6ECF7B86-364C-480B-BCB4-32E699F3B5AC}" srcId="{C5B21B71-2278-4295-8123-0C797D3D0048}" destId="{C8D6597E-EFCA-4492-BE58-23B7E87AA581}" srcOrd="3" destOrd="0" parTransId="{F5988D25-6FD9-4EDA-9DD3-6F765149CF57}" sibTransId="{025A47B4-DDC9-46BA-940F-8A3324885294}"/>
    <dgm:cxn modelId="{D7B76795-A58B-FA4D-B00B-ABC8E2B64557}" type="presOf" srcId="{C8FCC068-5D79-6F49-ADD3-4534D86EAFCA}" destId="{2428AA6D-FCED-44AC-B5DE-24020DDC6548}" srcOrd="0" destOrd="0" presId="urn:microsoft.com/office/officeart/2018/2/layout/IconLabelList"/>
    <dgm:cxn modelId="{A2E058BA-4BDD-4278-BB43-BF38A95AFFA4}" srcId="{C5B21B71-2278-4295-8123-0C797D3D0048}" destId="{4A6F8D43-4F16-42A7-8B71-A091FA1C7326}" srcOrd="0" destOrd="0" parTransId="{7CDB2B33-514B-48FE-9C84-FA0A481A600B}" sibTransId="{F4236EE7-F9FB-4885-A591-A463B3718754}"/>
    <dgm:cxn modelId="{AFC48CCF-A2C4-264D-A084-43A873AB8270}" srcId="{C5B21B71-2278-4295-8123-0C797D3D0048}" destId="{C8FCC068-5D79-6F49-ADD3-4534D86EAFCA}" srcOrd="1" destOrd="0" parTransId="{1C4211D5-4906-8641-9105-027A0AC679DF}" sibTransId="{9DD0F840-E6BB-AC4B-9E93-2B99C4DC4D33}"/>
    <dgm:cxn modelId="{75D8CAEF-F45B-4F5C-BE36-6B76E2D8968C}" srcId="{C5B21B71-2278-4295-8123-0C797D3D0048}" destId="{2FADB95A-5375-4A7D-A3BE-A12D567457AE}" srcOrd="2" destOrd="0" parTransId="{F01C34E8-3C94-4630-8879-84861C915A17}" sibTransId="{09C76AB3-ACD5-4067-9083-AFCED1E9E6BD}"/>
    <dgm:cxn modelId="{89F17002-9A0D-FF44-AFEF-091583BFD5B8}" type="presParOf" srcId="{F1887A23-A6A6-408F-8832-C3DCEF7AE1C7}" destId="{5665F33C-13AF-4FA4-AFB6-7341A34FD1AD}" srcOrd="0" destOrd="0" presId="urn:microsoft.com/office/officeart/2018/2/layout/IconLabelList"/>
    <dgm:cxn modelId="{AF6EFFD2-DA85-C547-A40A-E347E59CFD55}" type="presParOf" srcId="{5665F33C-13AF-4FA4-AFB6-7341A34FD1AD}" destId="{59B69AAC-70EA-4738-B622-01F292229CF9}" srcOrd="0" destOrd="0" presId="urn:microsoft.com/office/officeart/2018/2/layout/IconLabelList"/>
    <dgm:cxn modelId="{94AD29BA-04B7-6E49-B88E-FBF82E40B7B4}" type="presParOf" srcId="{5665F33C-13AF-4FA4-AFB6-7341A34FD1AD}" destId="{149A7401-8889-4ED9-A29A-0B0D7142BF64}" srcOrd="1" destOrd="0" presId="urn:microsoft.com/office/officeart/2018/2/layout/IconLabelList"/>
    <dgm:cxn modelId="{D36B5CC1-E28A-5F42-AECA-DD6F76005B8D}" type="presParOf" srcId="{5665F33C-13AF-4FA4-AFB6-7341A34FD1AD}" destId="{AB945C06-8504-4DCD-B728-02BCD8E200DE}" srcOrd="2" destOrd="0" presId="urn:microsoft.com/office/officeart/2018/2/layout/IconLabelList"/>
    <dgm:cxn modelId="{46AE0FB9-9834-6341-AEB9-E9DEFB3F0BF0}" type="presParOf" srcId="{F1887A23-A6A6-408F-8832-C3DCEF7AE1C7}" destId="{70DA5463-E03E-41A8-B0C5-7AC07FC195E4}" srcOrd="1" destOrd="0" presId="urn:microsoft.com/office/officeart/2018/2/layout/IconLabelList"/>
    <dgm:cxn modelId="{418A992B-80D9-2042-884B-1C79255CBEB5}" type="presParOf" srcId="{F1887A23-A6A6-408F-8832-C3DCEF7AE1C7}" destId="{E2C9BAE5-02DD-4FD6-896F-7E8232D5EBB8}" srcOrd="2" destOrd="0" presId="urn:microsoft.com/office/officeart/2018/2/layout/IconLabelList"/>
    <dgm:cxn modelId="{F4362B58-744B-3B49-A17A-F028BD4548B2}" type="presParOf" srcId="{E2C9BAE5-02DD-4FD6-896F-7E8232D5EBB8}" destId="{4B1C5E4E-0605-46A4-9D65-0C004048ABE9}" srcOrd="0" destOrd="0" presId="urn:microsoft.com/office/officeart/2018/2/layout/IconLabelList"/>
    <dgm:cxn modelId="{4FD43A14-ACDE-B444-830F-41FEB67BD682}" type="presParOf" srcId="{E2C9BAE5-02DD-4FD6-896F-7E8232D5EBB8}" destId="{A7911DF1-C2C4-4CC0-AF7C-DA14C9B86985}" srcOrd="1" destOrd="0" presId="urn:microsoft.com/office/officeart/2018/2/layout/IconLabelList"/>
    <dgm:cxn modelId="{9E7C1B41-C376-8D40-89C5-208A2B02D2A2}" type="presParOf" srcId="{E2C9BAE5-02DD-4FD6-896F-7E8232D5EBB8}" destId="{2428AA6D-FCED-44AC-B5DE-24020DDC6548}" srcOrd="2" destOrd="0" presId="urn:microsoft.com/office/officeart/2018/2/layout/IconLabelList"/>
    <dgm:cxn modelId="{D45F3991-5DF2-0F40-B493-819CCF28FC52}" type="presParOf" srcId="{F1887A23-A6A6-408F-8832-C3DCEF7AE1C7}" destId="{AECCD1A7-6D70-4649-A0A8-48313BACADB5}" srcOrd="3" destOrd="0" presId="urn:microsoft.com/office/officeart/2018/2/layout/IconLabelList"/>
    <dgm:cxn modelId="{C3B565DC-BE23-994C-A203-3E2D8EE622CA}" type="presParOf" srcId="{F1887A23-A6A6-408F-8832-C3DCEF7AE1C7}" destId="{89F81BB7-C204-4D35-82CE-EFC91B181B51}" srcOrd="4" destOrd="0" presId="urn:microsoft.com/office/officeart/2018/2/layout/IconLabelList"/>
    <dgm:cxn modelId="{ECCDA85E-3653-9947-98F0-A778942A98CB}" type="presParOf" srcId="{89F81BB7-C204-4D35-82CE-EFC91B181B51}" destId="{019E2637-E930-47B2-9BB6-BC832E46040E}" srcOrd="0" destOrd="0" presId="urn:microsoft.com/office/officeart/2018/2/layout/IconLabelList"/>
    <dgm:cxn modelId="{81AF44A3-107A-3D4F-9F24-673E03CA06E4}" type="presParOf" srcId="{89F81BB7-C204-4D35-82CE-EFC91B181B51}" destId="{8699B98E-DE7F-45F8-94D4-B7CCDE48C8B2}" srcOrd="1" destOrd="0" presId="urn:microsoft.com/office/officeart/2018/2/layout/IconLabelList"/>
    <dgm:cxn modelId="{7B02427B-72A4-D54E-935E-D891C1F5BADA}" type="presParOf" srcId="{89F81BB7-C204-4D35-82CE-EFC91B181B51}" destId="{0A21871D-CF44-4F74-BB54-7A47E1B98F59}" srcOrd="2" destOrd="0" presId="urn:microsoft.com/office/officeart/2018/2/layout/IconLabelList"/>
    <dgm:cxn modelId="{CDA1766B-CD8D-6B4D-9352-2A1AE90164E1}" type="presParOf" srcId="{F1887A23-A6A6-408F-8832-C3DCEF7AE1C7}" destId="{52B746C6-23EB-4CA7-86D4-3DBAD8F9A8FE}" srcOrd="5" destOrd="0" presId="urn:microsoft.com/office/officeart/2018/2/layout/IconLabelList"/>
    <dgm:cxn modelId="{DB595461-1BCA-AD4E-9347-DE25399A78F0}" type="presParOf" srcId="{F1887A23-A6A6-408F-8832-C3DCEF7AE1C7}" destId="{F4A63AA5-04DB-4B0A-9938-840073ACA419}" srcOrd="6" destOrd="0" presId="urn:microsoft.com/office/officeart/2018/2/layout/IconLabelList"/>
    <dgm:cxn modelId="{51303889-7A55-CF4B-86F8-711304877DDD}" type="presParOf" srcId="{F4A63AA5-04DB-4B0A-9938-840073ACA419}" destId="{535E86C1-8E82-4B83-89B2-2FF3F313B6AE}" srcOrd="0" destOrd="0" presId="urn:microsoft.com/office/officeart/2018/2/layout/IconLabelList"/>
    <dgm:cxn modelId="{65268A7A-45BD-BB4E-A5C1-F2A20CB97DC2}" type="presParOf" srcId="{F4A63AA5-04DB-4B0A-9938-840073ACA419}" destId="{29C17B92-06EC-4448-A301-6D1F844CCB22}" srcOrd="1" destOrd="0" presId="urn:microsoft.com/office/officeart/2018/2/layout/IconLabelList"/>
    <dgm:cxn modelId="{20363F5B-CD8F-884D-8AAC-52BDDFFE32DA}" type="presParOf" srcId="{F4A63AA5-04DB-4B0A-9938-840073ACA419}" destId="{2F032C32-DFB4-4FC4-80C1-FE51C615F634}" srcOrd="2" destOrd="0" presId="urn:microsoft.com/office/officeart/2018/2/layout/IconLabelLis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5B21B71-2278-4295-8123-0C797D3D0048}" type="doc">
      <dgm:prSet loTypeId="urn:microsoft.com/office/officeart/2018/2/layout/IconLabelList" loCatId="icon" qsTypeId="urn:microsoft.com/office/officeart/2005/8/quickstyle/simple1#158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4A6F8D43-4F16-42A7-8B71-A091FA1C732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  <a:t>Grades 3–5 Mathematics and RLA; Grade 5 Science</a:t>
          </a:r>
        </a:p>
      </dgm:t>
    </dgm:pt>
    <dgm:pt modelId="{7CDB2B33-514B-48FE-9C84-FA0A481A600B}" type="parTrans" cxnId="{A2E058BA-4BDD-4278-BB43-BF38A95AFFA4}">
      <dgm:prSet/>
      <dgm:spPr/>
      <dgm:t>
        <a:bodyPr/>
        <a:lstStyle/>
        <a:p>
          <a:endParaRPr lang="en-US"/>
        </a:p>
      </dgm:t>
    </dgm:pt>
    <dgm:pt modelId="{F4236EE7-F9FB-4885-A591-A463B3718754}" type="sibTrans" cxnId="{A2E058BA-4BDD-4278-BB43-BF38A95AFFA4}">
      <dgm:prSet/>
      <dgm:spPr/>
      <dgm:t>
        <a:bodyPr/>
        <a:lstStyle/>
        <a:p>
          <a:endParaRPr lang="en-US"/>
        </a:p>
      </dgm:t>
    </dgm:pt>
    <dgm:pt modelId="{2FADB95A-5375-4A7D-A3BE-A12D567457A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  <a:t>Early gaps can widen over time</a:t>
          </a:r>
        </a:p>
      </dgm:t>
    </dgm:pt>
    <dgm:pt modelId="{F01C34E8-3C94-4630-8879-84861C915A17}" type="parTrans" cxnId="{75D8CAEF-F45B-4F5C-BE36-6B76E2D8968C}">
      <dgm:prSet/>
      <dgm:spPr/>
      <dgm:t>
        <a:bodyPr/>
        <a:lstStyle/>
        <a:p>
          <a:endParaRPr lang="en-US"/>
        </a:p>
      </dgm:t>
    </dgm:pt>
    <dgm:pt modelId="{09C76AB3-ACD5-4067-9083-AFCED1E9E6BD}" type="sibTrans" cxnId="{75D8CAEF-F45B-4F5C-BE36-6B76E2D8968C}">
      <dgm:prSet/>
      <dgm:spPr/>
      <dgm:t>
        <a:bodyPr/>
        <a:lstStyle/>
        <a:p>
          <a:endParaRPr lang="en-US"/>
        </a:p>
      </dgm:t>
    </dgm:pt>
    <dgm:pt modelId="{C8D6597E-EFCA-4492-BE58-23B7E87AA581}">
      <dgm:prSet/>
      <dgm:spPr/>
      <dgm:t>
        <a:bodyPr/>
        <a:lstStyle/>
        <a:p>
          <a:pPr>
            <a:lnSpc>
              <a:spcPct val="100000"/>
            </a:lnSpc>
          </a:pPr>
          <a:endParaRPr lang="en-US" dirty="0"/>
        </a:p>
      </dgm:t>
    </dgm:pt>
    <dgm:pt modelId="{F5988D25-6FD9-4EDA-9DD3-6F765149CF57}" type="parTrans" cxnId="{6ECF7B86-364C-480B-BCB4-32E699F3B5AC}">
      <dgm:prSet/>
      <dgm:spPr/>
      <dgm:t>
        <a:bodyPr/>
        <a:lstStyle/>
        <a:p>
          <a:endParaRPr lang="en-US"/>
        </a:p>
      </dgm:t>
    </dgm:pt>
    <dgm:pt modelId="{025A47B4-DDC9-46BA-940F-8A3324885294}" type="sibTrans" cxnId="{6ECF7B86-364C-480B-BCB4-32E699F3B5AC}">
      <dgm:prSet/>
      <dgm:spPr/>
      <dgm:t>
        <a:bodyPr/>
        <a:lstStyle/>
        <a:p>
          <a:endParaRPr lang="en-US"/>
        </a:p>
      </dgm:t>
    </dgm:pt>
    <dgm:pt modelId="{C8FCC068-5D79-6F49-ADD3-4534D86EAFCA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  <a:t>4,965 unique schools (Tested 1,149,932 students in RLA)</a:t>
          </a:r>
        </a:p>
      </dgm:t>
    </dgm:pt>
    <dgm:pt modelId="{1C4211D5-4906-8641-9105-027A0AC679DF}" type="parTrans" cxnId="{AFC48CCF-A2C4-264D-A084-43A873AB8270}">
      <dgm:prSet/>
      <dgm:spPr/>
      <dgm:t>
        <a:bodyPr/>
        <a:lstStyle/>
        <a:p>
          <a:endParaRPr lang="en-US"/>
        </a:p>
      </dgm:t>
    </dgm:pt>
    <dgm:pt modelId="{9DD0F840-E6BB-AC4B-9E93-2B99C4DC4D33}" type="sibTrans" cxnId="{AFC48CCF-A2C4-264D-A084-43A873AB8270}">
      <dgm:prSet/>
      <dgm:spPr/>
      <dgm:t>
        <a:bodyPr/>
        <a:lstStyle/>
        <a:p>
          <a:endParaRPr lang="en-US"/>
        </a:p>
      </dgm:t>
    </dgm:pt>
    <dgm:pt modelId="{F1887A23-A6A6-408F-8832-C3DCEF7AE1C7}" type="pres">
      <dgm:prSet presAssocID="{C5B21B71-2278-4295-8123-0C797D3D0048}" presName="root" presStyleCnt="0">
        <dgm:presLayoutVars>
          <dgm:dir/>
          <dgm:resizeHandles val="exact"/>
        </dgm:presLayoutVars>
      </dgm:prSet>
      <dgm:spPr/>
    </dgm:pt>
    <dgm:pt modelId="{5665F33C-13AF-4FA4-AFB6-7341A34FD1AD}" type="pres">
      <dgm:prSet presAssocID="{4A6F8D43-4F16-42A7-8B71-A091FA1C7326}" presName="compNode" presStyleCnt="0"/>
      <dgm:spPr/>
    </dgm:pt>
    <dgm:pt modelId="{59B69AAC-70EA-4738-B622-01F292229CF9}" type="pres">
      <dgm:prSet presAssocID="{4A6F8D43-4F16-42A7-8B71-A091FA1C7326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149A7401-8889-4ED9-A29A-0B0D7142BF64}" type="pres">
      <dgm:prSet presAssocID="{4A6F8D43-4F16-42A7-8B71-A091FA1C7326}" presName="spaceRect" presStyleCnt="0"/>
      <dgm:spPr/>
    </dgm:pt>
    <dgm:pt modelId="{AB945C06-8504-4DCD-B728-02BCD8E200DE}" type="pres">
      <dgm:prSet presAssocID="{4A6F8D43-4F16-42A7-8B71-A091FA1C7326}" presName="textRect" presStyleLbl="revTx" presStyleIdx="0" presStyleCnt="4">
        <dgm:presLayoutVars>
          <dgm:chMax val="1"/>
          <dgm:chPref val="1"/>
        </dgm:presLayoutVars>
      </dgm:prSet>
      <dgm:spPr/>
    </dgm:pt>
    <dgm:pt modelId="{70DA5463-E03E-41A8-B0C5-7AC07FC195E4}" type="pres">
      <dgm:prSet presAssocID="{F4236EE7-F9FB-4885-A591-A463B3718754}" presName="sibTrans" presStyleCnt="0"/>
      <dgm:spPr/>
    </dgm:pt>
    <dgm:pt modelId="{E2C9BAE5-02DD-4FD6-896F-7E8232D5EBB8}" type="pres">
      <dgm:prSet presAssocID="{C8FCC068-5D79-6F49-ADD3-4534D86EAFCA}" presName="compNode" presStyleCnt="0"/>
      <dgm:spPr/>
    </dgm:pt>
    <dgm:pt modelId="{4B1C5E4E-0605-46A4-9D65-0C004048ABE9}" type="pres">
      <dgm:prSet presAssocID="{C8FCC068-5D79-6F49-ADD3-4534D86EAFCA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A7911DF1-C2C4-4CC0-AF7C-DA14C9B86985}" type="pres">
      <dgm:prSet presAssocID="{C8FCC068-5D79-6F49-ADD3-4534D86EAFCA}" presName="spaceRect" presStyleCnt="0"/>
      <dgm:spPr/>
    </dgm:pt>
    <dgm:pt modelId="{2428AA6D-FCED-44AC-B5DE-24020DDC6548}" type="pres">
      <dgm:prSet presAssocID="{C8FCC068-5D79-6F49-ADD3-4534D86EAFCA}" presName="textRect" presStyleLbl="revTx" presStyleIdx="1" presStyleCnt="4">
        <dgm:presLayoutVars>
          <dgm:chMax val="1"/>
          <dgm:chPref val="1"/>
        </dgm:presLayoutVars>
      </dgm:prSet>
      <dgm:spPr/>
    </dgm:pt>
    <dgm:pt modelId="{AECCD1A7-6D70-4649-A0A8-48313BACADB5}" type="pres">
      <dgm:prSet presAssocID="{9DD0F840-E6BB-AC4B-9E93-2B99C4DC4D33}" presName="sibTrans" presStyleCnt="0"/>
      <dgm:spPr/>
    </dgm:pt>
    <dgm:pt modelId="{89F81BB7-C204-4D35-82CE-EFC91B181B51}" type="pres">
      <dgm:prSet presAssocID="{2FADB95A-5375-4A7D-A3BE-A12D567457AE}" presName="compNode" presStyleCnt="0"/>
      <dgm:spPr/>
    </dgm:pt>
    <dgm:pt modelId="{019E2637-E930-47B2-9BB6-BC832E46040E}" type="pres">
      <dgm:prSet presAssocID="{2FADB95A-5375-4A7D-A3BE-A12D567457AE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usiness Growth"/>
        </a:ext>
      </dgm:extLst>
    </dgm:pt>
    <dgm:pt modelId="{8699B98E-DE7F-45F8-94D4-B7CCDE48C8B2}" type="pres">
      <dgm:prSet presAssocID="{2FADB95A-5375-4A7D-A3BE-A12D567457AE}" presName="spaceRect" presStyleCnt="0"/>
      <dgm:spPr/>
    </dgm:pt>
    <dgm:pt modelId="{0A21871D-CF44-4F74-BB54-7A47E1B98F59}" type="pres">
      <dgm:prSet presAssocID="{2FADB95A-5375-4A7D-A3BE-A12D567457AE}" presName="textRect" presStyleLbl="revTx" presStyleIdx="2" presStyleCnt="4">
        <dgm:presLayoutVars>
          <dgm:chMax val="1"/>
          <dgm:chPref val="1"/>
        </dgm:presLayoutVars>
      </dgm:prSet>
      <dgm:spPr/>
    </dgm:pt>
    <dgm:pt modelId="{52B746C6-23EB-4CA7-86D4-3DBAD8F9A8FE}" type="pres">
      <dgm:prSet presAssocID="{09C76AB3-ACD5-4067-9083-AFCED1E9E6BD}" presName="sibTrans" presStyleCnt="0"/>
      <dgm:spPr/>
    </dgm:pt>
    <dgm:pt modelId="{F4A63AA5-04DB-4B0A-9938-840073ACA419}" type="pres">
      <dgm:prSet presAssocID="{C8D6597E-EFCA-4492-BE58-23B7E87AA581}" presName="compNode" presStyleCnt="0"/>
      <dgm:spPr/>
    </dgm:pt>
    <dgm:pt modelId="{535E86C1-8E82-4B83-89B2-2FF3F313B6AE}" type="pres">
      <dgm:prSet presAssocID="{C8D6597E-EFCA-4492-BE58-23B7E87AA581}" presName="iconRect" presStyleLbl="node1" presStyleIdx="3" presStyleCnt="4"/>
      <dgm:spPr/>
    </dgm:pt>
    <dgm:pt modelId="{29C17B92-06EC-4448-A301-6D1F844CCB22}" type="pres">
      <dgm:prSet presAssocID="{C8D6597E-EFCA-4492-BE58-23B7E87AA581}" presName="spaceRect" presStyleCnt="0"/>
      <dgm:spPr/>
    </dgm:pt>
    <dgm:pt modelId="{2F032C32-DFB4-4FC4-80C1-FE51C615F634}" type="pres">
      <dgm:prSet presAssocID="{C8D6597E-EFCA-4492-BE58-23B7E87AA581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5183344B-ECAB-0740-A31D-0B056949AB08}" type="presOf" srcId="{C5B21B71-2278-4295-8123-0C797D3D0048}" destId="{F1887A23-A6A6-408F-8832-C3DCEF7AE1C7}" srcOrd="0" destOrd="0" presId="urn:microsoft.com/office/officeart/2018/2/layout/IconLabelList"/>
    <dgm:cxn modelId="{6EC06061-2C51-F140-A98B-22875D551946}" type="presOf" srcId="{2FADB95A-5375-4A7D-A3BE-A12D567457AE}" destId="{0A21871D-CF44-4F74-BB54-7A47E1B98F59}" srcOrd="0" destOrd="0" presId="urn:microsoft.com/office/officeart/2018/2/layout/IconLabelList"/>
    <dgm:cxn modelId="{1470516C-E567-8548-BD5F-84040B9C3F6E}" type="presOf" srcId="{C8D6597E-EFCA-4492-BE58-23B7E87AA581}" destId="{2F032C32-DFB4-4FC4-80C1-FE51C615F634}" srcOrd="0" destOrd="0" presId="urn:microsoft.com/office/officeart/2018/2/layout/IconLabelList"/>
    <dgm:cxn modelId="{E9A6E16D-04F9-5144-9AF7-D4456AA18602}" type="presOf" srcId="{4A6F8D43-4F16-42A7-8B71-A091FA1C7326}" destId="{AB945C06-8504-4DCD-B728-02BCD8E200DE}" srcOrd="0" destOrd="0" presId="urn:microsoft.com/office/officeart/2018/2/layout/IconLabelList"/>
    <dgm:cxn modelId="{6ECF7B86-364C-480B-BCB4-32E699F3B5AC}" srcId="{C5B21B71-2278-4295-8123-0C797D3D0048}" destId="{C8D6597E-EFCA-4492-BE58-23B7E87AA581}" srcOrd="3" destOrd="0" parTransId="{F5988D25-6FD9-4EDA-9DD3-6F765149CF57}" sibTransId="{025A47B4-DDC9-46BA-940F-8A3324885294}"/>
    <dgm:cxn modelId="{D7B76795-A58B-FA4D-B00B-ABC8E2B64557}" type="presOf" srcId="{C8FCC068-5D79-6F49-ADD3-4534D86EAFCA}" destId="{2428AA6D-FCED-44AC-B5DE-24020DDC6548}" srcOrd="0" destOrd="0" presId="urn:microsoft.com/office/officeart/2018/2/layout/IconLabelList"/>
    <dgm:cxn modelId="{A2E058BA-4BDD-4278-BB43-BF38A95AFFA4}" srcId="{C5B21B71-2278-4295-8123-0C797D3D0048}" destId="{4A6F8D43-4F16-42A7-8B71-A091FA1C7326}" srcOrd="0" destOrd="0" parTransId="{7CDB2B33-514B-48FE-9C84-FA0A481A600B}" sibTransId="{F4236EE7-F9FB-4885-A591-A463B3718754}"/>
    <dgm:cxn modelId="{AFC48CCF-A2C4-264D-A084-43A873AB8270}" srcId="{C5B21B71-2278-4295-8123-0C797D3D0048}" destId="{C8FCC068-5D79-6F49-ADD3-4534D86EAFCA}" srcOrd="1" destOrd="0" parTransId="{1C4211D5-4906-8641-9105-027A0AC679DF}" sibTransId="{9DD0F840-E6BB-AC4B-9E93-2B99C4DC4D33}"/>
    <dgm:cxn modelId="{75D8CAEF-F45B-4F5C-BE36-6B76E2D8968C}" srcId="{C5B21B71-2278-4295-8123-0C797D3D0048}" destId="{2FADB95A-5375-4A7D-A3BE-A12D567457AE}" srcOrd="2" destOrd="0" parTransId="{F01C34E8-3C94-4630-8879-84861C915A17}" sibTransId="{09C76AB3-ACD5-4067-9083-AFCED1E9E6BD}"/>
    <dgm:cxn modelId="{89F17002-9A0D-FF44-AFEF-091583BFD5B8}" type="presParOf" srcId="{F1887A23-A6A6-408F-8832-C3DCEF7AE1C7}" destId="{5665F33C-13AF-4FA4-AFB6-7341A34FD1AD}" srcOrd="0" destOrd="0" presId="urn:microsoft.com/office/officeart/2018/2/layout/IconLabelList"/>
    <dgm:cxn modelId="{AF6EFFD2-DA85-C547-A40A-E347E59CFD55}" type="presParOf" srcId="{5665F33C-13AF-4FA4-AFB6-7341A34FD1AD}" destId="{59B69AAC-70EA-4738-B622-01F292229CF9}" srcOrd="0" destOrd="0" presId="urn:microsoft.com/office/officeart/2018/2/layout/IconLabelList"/>
    <dgm:cxn modelId="{94AD29BA-04B7-6E49-B88E-FBF82E40B7B4}" type="presParOf" srcId="{5665F33C-13AF-4FA4-AFB6-7341A34FD1AD}" destId="{149A7401-8889-4ED9-A29A-0B0D7142BF64}" srcOrd="1" destOrd="0" presId="urn:microsoft.com/office/officeart/2018/2/layout/IconLabelList"/>
    <dgm:cxn modelId="{D36B5CC1-E28A-5F42-AECA-DD6F76005B8D}" type="presParOf" srcId="{5665F33C-13AF-4FA4-AFB6-7341A34FD1AD}" destId="{AB945C06-8504-4DCD-B728-02BCD8E200DE}" srcOrd="2" destOrd="0" presId="urn:microsoft.com/office/officeart/2018/2/layout/IconLabelList"/>
    <dgm:cxn modelId="{46AE0FB9-9834-6341-AEB9-E9DEFB3F0BF0}" type="presParOf" srcId="{F1887A23-A6A6-408F-8832-C3DCEF7AE1C7}" destId="{70DA5463-E03E-41A8-B0C5-7AC07FC195E4}" srcOrd="1" destOrd="0" presId="urn:microsoft.com/office/officeart/2018/2/layout/IconLabelList"/>
    <dgm:cxn modelId="{418A992B-80D9-2042-884B-1C79255CBEB5}" type="presParOf" srcId="{F1887A23-A6A6-408F-8832-C3DCEF7AE1C7}" destId="{E2C9BAE5-02DD-4FD6-896F-7E8232D5EBB8}" srcOrd="2" destOrd="0" presId="urn:microsoft.com/office/officeart/2018/2/layout/IconLabelList"/>
    <dgm:cxn modelId="{F4362B58-744B-3B49-A17A-F028BD4548B2}" type="presParOf" srcId="{E2C9BAE5-02DD-4FD6-896F-7E8232D5EBB8}" destId="{4B1C5E4E-0605-46A4-9D65-0C004048ABE9}" srcOrd="0" destOrd="0" presId="urn:microsoft.com/office/officeart/2018/2/layout/IconLabelList"/>
    <dgm:cxn modelId="{4FD43A14-ACDE-B444-830F-41FEB67BD682}" type="presParOf" srcId="{E2C9BAE5-02DD-4FD6-896F-7E8232D5EBB8}" destId="{A7911DF1-C2C4-4CC0-AF7C-DA14C9B86985}" srcOrd="1" destOrd="0" presId="urn:microsoft.com/office/officeart/2018/2/layout/IconLabelList"/>
    <dgm:cxn modelId="{9E7C1B41-C376-8D40-89C5-208A2B02D2A2}" type="presParOf" srcId="{E2C9BAE5-02DD-4FD6-896F-7E8232D5EBB8}" destId="{2428AA6D-FCED-44AC-B5DE-24020DDC6548}" srcOrd="2" destOrd="0" presId="urn:microsoft.com/office/officeart/2018/2/layout/IconLabelList"/>
    <dgm:cxn modelId="{D45F3991-5DF2-0F40-B493-819CCF28FC52}" type="presParOf" srcId="{F1887A23-A6A6-408F-8832-C3DCEF7AE1C7}" destId="{AECCD1A7-6D70-4649-A0A8-48313BACADB5}" srcOrd="3" destOrd="0" presId="urn:microsoft.com/office/officeart/2018/2/layout/IconLabelList"/>
    <dgm:cxn modelId="{C3B565DC-BE23-994C-A203-3E2D8EE622CA}" type="presParOf" srcId="{F1887A23-A6A6-408F-8832-C3DCEF7AE1C7}" destId="{89F81BB7-C204-4D35-82CE-EFC91B181B51}" srcOrd="4" destOrd="0" presId="urn:microsoft.com/office/officeart/2018/2/layout/IconLabelList"/>
    <dgm:cxn modelId="{ECCDA85E-3653-9947-98F0-A778942A98CB}" type="presParOf" srcId="{89F81BB7-C204-4D35-82CE-EFC91B181B51}" destId="{019E2637-E930-47B2-9BB6-BC832E46040E}" srcOrd="0" destOrd="0" presId="urn:microsoft.com/office/officeart/2018/2/layout/IconLabelList"/>
    <dgm:cxn modelId="{81AF44A3-107A-3D4F-9F24-673E03CA06E4}" type="presParOf" srcId="{89F81BB7-C204-4D35-82CE-EFC91B181B51}" destId="{8699B98E-DE7F-45F8-94D4-B7CCDE48C8B2}" srcOrd="1" destOrd="0" presId="urn:microsoft.com/office/officeart/2018/2/layout/IconLabelList"/>
    <dgm:cxn modelId="{7B02427B-72A4-D54E-935E-D891C1F5BADA}" type="presParOf" srcId="{89F81BB7-C204-4D35-82CE-EFC91B181B51}" destId="{0A21871D-CF44-4F74-BB54-7A47E1B98F59}" srcOrd="2" destOrd="0" presId="urn:microsoft.com/office/officeart/2018/2/layout/IconLabelList"/>
    <dgm:cxn modelId="{CDA1766B-CD8D-6B4D-9352-2A1AE90164E1}" type="presParOf" srcId="{F1887A23-A6A6-408F-8832-C3DCEF7AE1C7}" destId="{52B746C6-23EB-4CA7-86D4-3DBAD8F9A8FE}" srcOrd="5" destOrd="0" presId="urn:microsoft.com/office/officeart/2018/2/layout/IconLabelList"/>
    <dgm:cxn modelId="{DB595461-1BCA-AD4E-9347-DE25399A78F0}" type="presParOf" srcId="{F1887A23-A6A6-408F-8832-C3DCEF7AE1C7}" destId="{F4A63AA5-04DB-4B0A-9938-840073ACA419}" srcOrd="6" destOrd="0" presId="urn:microsoft.com/office/officeart/2018/2/layout/IconLabelList"/>
    <dgm:cxn modelId="{51303889-7A55-CF4B-86F8-711304877DDD}" type="presParOf" srcId="{F4A63AA5-04DB-4B0A-9938-840073ACA419}" destId="{535E86C1-8E82-4B83-89B2-2FF3F313B6AE}" srcOrd="0" destOrd="0" presId="urn:microsoft.com/office/officeart/2018/2/layout/IconLabelList"/>
    <dgm:cxn modelId="{65268A7A-45BD-BB4E-A5C1-F2A20CB97DC2}" type="presParOf" srcId="{F4A63AA5-04DB-4B0A-9938-840073ACA419}" destId="{29C17B92-06EC-4448-A301-6D1F844CCB22}" srcOrd="1" destOrd="0" presId="urn:microsoft.com/office/officeart/2018/2/layout/IconLabelList"/>
    <dgm:cxn modelId="{20363F5B-CD8F-884D-8AAC-52BDDFFE32DA}" type="presParOf" srcId="{F4A63AA5-04DB-4B0A-9938-840073ACA419}" destId="{2F032C32-DFB4-4FC4-80C1-FE51C615F634}" srcOrd="2" destOrd="0" presId="urn:microsoft.com/office/officeart/2018/2/layout/IconLabelLis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5B21B71-2278-4295-8123-0C797D3D0048}" type="doc">
      <dgm:prSet loTypeId="urn:microsoft.com/office/officeart/2018/2/layout/IconLabelList" loCatId="icon" qsTypeId="urn:microsoft.com/office/officeart/2005/8/quickstyle/simple1#158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4A6F8D43-4F16-42A7-8B71-A091FA1C732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  <a:t>Grades 3–5 Mathematics and RLA; Grade 5 Science</a:t>
          </a:r>
        </a:p>
      </dgm:t>
    </dgm:pt>
    <dgm:pt modelId="{7CDB2B33-514B-48FE-9C84-FA0A481A600B}" type="parTrans" cxnId="{A2E058BA-4BDD-4278-BB43-BF38A95AFFA4}">
      <dgm:prSet/>
      <dgm:spPr/>
      <dgm:t>
        <a:bodyPr/>
        <a:lstStyle/>
        <a:p>
          <a:endParaRPr lang="en-US"/>
        </a:p>
      </dgm:t>
    </dgm:pt>
    <dgm:pt modelId="{F4236EE7-F9FB-4885-A591-A463B3718754}" type="sibTrans" cxnId="{A2E058BA-4BDD-4278-BB43-BF38A95AFFA4}">
      <dgm:prSet/>
      <dgm:spPr/>
      <dgm:t>
        <a:bodyPr/>
        <a:lstStyle/>
        <a:p>
          <a:endParaRPr lang="en-US"/>
        </a:p>
      </dgm:t>
    </dgm:pt>
    <dgm:pt modelId="{2FADB95A-5375-4A7D-A3BE-A12D567457A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  <a:t>Early gaps can widen over time</a:t>
          </a:r>
        </a:p>
      </dgm:t>
    </dgm:pt>
    <dgm:pt modelId="{F01C34E8-3C94-4630-8879-84861C915A17}" type="parTrans" cxnId="{75D8CAEF-F45B-4F5C-BE36-6B76E2D8968C}">
      <dgm:prSet/>
      <dgm:spPr/>
      <dgm:t>
        <a:bodyPr/>
        <a:lstStyle/>
        <a:p>
          <a:endParaRPr lang="en-US"/>
        </a:p>
      </dgm:t>
    </dgm:pt>
    <dgm:pt modelId="{09C76AB3-ACD5-4067-9083-AFCED1E9E6BD}" type="sibTrans" cxnId="{75D8CAEF-F45B-4F5C-BE36-6B76E2D8968C}">
      <dgm:prSet/>
      <dgm:spPr/>
      <dgm:t>
        <a:bodyPr/>
        <a:lstStyle/>
        <a:p>
          <a:endParaRPr lang="en-US"/>
        </a:p>
      </dgm:t>
    </dgm:pt>
    <dgm:pt modelId="{C8D6597E-EFCA-4492-BE58-23B7E87AA58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  <a:t>Identification in struggles improves education pipeline</a:t>
          </a:r>
        </a:p>
      </dgm:t>
    </dgm:pt>
    <dgm:pt modelId="{F5988D25-6FD9-4EDA-9DD3-6F765149CF57}" type="parTrans" cxnId="{6ECF7B86-364C-480B-BCB4-32E699F3B5AC}">
      <dgm:prSet/>
      <dgm:spPr/>
      <dgm:t>
        <a:bodyPr/>
        <a:lstStyle/>
        <a:p>
          <a:endParaRPr lang="en-US"/>
        </a:p>
      </dgm:t>
    </dgm:pt>
    <dgm:pt modelId="{025A47B4-DDC9-46BA-940F-8A3324885294}" type="sibTrans" cxnId="{6ECF7B86-364C-480B-BCB4-32E699F3B5AC}">
      <dgm:prSet/>
      <dgm:spPr/>
      <dgm:t>
        <a:bodyPr/>
        <a:lstStyle/>
        <a:p>
          <a:endParaRPr lang="en-US"/>
        </a:p>
      </dgm:t>
    </dgm:pt>
    <dgm:pt modelId="{C8FCC068-5D79-6F49-ADD3-4534D86EAFCA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  <a:t>4,965 unique schools (Tested 1,149,932 students in RLA)</a:t>
          </a:r>
        </a:p>
      </dgm:t>
    </dgm:pt>
    <dgm:pt modelId="{1C4211D5-4906-8641-9105-027A0AC679DF}" type="parTrans" cxnId="{AFC48CCF-A2C4-264D-A084-43A873AB8270}">
      <dgm:prSet/>
      <dgm:spPr/>
      <dgm:t>
        <a:bodyPr/>
        <a:lstStyle/>
        <a:p>
          <a:endParaRPr lang="en-US"/>
        </a:p>
      </dgm:t>
    </dgm:pt>
    <dgm:pt modelId="{9DD0F840-E6BB-AC4B-9E93-2B99C4DC4D33}" type="sibTrans" cxnId="{AFC48CCF-A2C4-264D-A084-43A873AB8270}">
      <dgm:prSet/>
      <dgm:spPr/>
      <dgm:t>
        <a:bodyPr/>
        <a:lstStyle/>
        <a:p>
          <a:endParaRPr lang="en-US"/>
        </a:p>
      </dgm:t>
    </dgm:pt>
    <dgm:pt modelId="{F1887A23-A6A6-408F-8832-C3DCEF7AE1C7}" type="pres">
      <dgm:prSet presAssocID="{C5B21B71-2278-4295-8123-0C797D3D0048}" presName="root" presStyleCnt="0">
        <dgm:presLayoutVars>
          <dgm:dir/>
          <dgm:resizeHandles val="exact"/>
        </dgm:presLayoutVars>
      </dgm:prSet>
      <dgm:spPr/>
    </dgm:pt>
    <dgm:pt modelId="{5665F33C-13AF-4FA4-AFB6-7341A34FD1AD}" type="pres">
      <dgm:prSet presAssocID="{4A6F8D43-4F16-42A7-8B71-A091FA1C7326}" presName="compNode" presStyleCnt="0"/>
      <dgm:spPr/>
    </dgm:pt>
    <dgm:pt modelId="{59B69AAC-70EA-4738-B622-01F292229CF9}" type="pres">
      <dgm:prSet presAssocID="{4A6F8D43-4F16-42A7-8B71-A091FA1C7326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149A7401-8889-4ED9-A29A-0B0D7142BF64}" type="pres">
      <dgm:prSet presAssocID="{4A6F8D43-4F16-42A7-8B71-A091FA1C7326}" presName="spaceRect" presStyleCnt="0"/>
      <dgm:spPr/>
    </dgm:pt>
    <dgm:pt modelId="{AB945C06-8504-4DCD-B728-02BCD8E200DE}" type="pres">
      <dgm:prSet presAssocID="{4A6F8D43-4F16-42A7-8B71-A091FA1C7326}" presName="textRect" presStyleLbl="revTx" presStyleIdx="0" presStyleCnt="4">
        <dgm:presLayoutVars>
          <dgm:chMax val="1"/>
          <dgm:chPref val="1"/>
        </dgm:presLayoutVars>
      </dgm:prSet>
      <dgm:spPr/>
    </dgm:pt>
    <dgm:pt modelId="{70DA5463-E03E-41A8-B0C5-7AC07FC195E4}" type="pres">
      <dgm:prSet presAssocID="{F4236EE7-F9FB-4885-A591-A463B3718754}" presName="sibTrans" presStyleCnt="0"/>
      <dgm:spPr/>
    </dgm:pt>
    <dgm:pt modelId="{E2C9BAE5-02DD-4FD6-896F-7E8232D5EBB8}" type="pres">
      <dgm:prSet presAssocID="{C8FCC068-5D79-6F49-ADD3-4534D86EAFCA}" presName="compNode" presStyleCnt="0"/>
      <dgm:spPr/>
    </dgm:pt>
    <dgm:pt modelId="{4B1C5E4E-0605-46A4-9D65-0C004048ABE9}" type="pres">
      <dgm:prSet presAssocID="{C8FCC068-5D79-6F49-ADD3-4534D86EAFCA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A7911DF1-C2C4-4CC0-AF7C-DA14C9B86985}" type="pres">
      <dgm:prSet presAssocID="{C8FCC068-5D79-6F49-ADD3-4534D86EAFCA}" presName="spaceRect" presStyleCnt="0"/>
      <dgm:spPr/>
    </dgm:pt>
    <dgm:pt modelId="{2428AA6D-FCED-44AC-B5DE-24020DDC6548}" type="pres">
      <dgm:prSet presAssocID="{C8FCC068-5D79-6F49-ADD3-4534D86EAFCA}" presName="textRect" presStyleLbl="revTx" presStyleIdx="1" presStyleCnt="4">
        <dgm:presLayoutVars>
          <dgm:chMax val="1"/>
          <dgm:chPref val="1"/>
        </dgm:presLayoutVars>
      </dgm:prSet>
      <dgm:spPr/>
    </dgm:pt>
    <dgm:pt modelId="{AECCD1A7-6D70-4649-A0A8-48313BACADB5}" type="pres">
      <dgm:prSet presAssocID="{9DD0F840-E6BB-AC4B-9E93-2B99C4DC4D33}" presName="sibTrans" presStyleCnt="0"/>
      <dgm:spPr/>
    </dgm:pt>
    <dgm:pt modelId="{89F81BB7-C204-4D35-82CE-EFC91B181B51}" type="pres">
      <dgm:prSet presAssocID="{2FADB95A-5375-4A7D-A3BE-A12D567457AE}" presName="compNode" presStyleCnt="0"/>
      <dgm:spPr/>
    </dgm:pt>
    <dgm:pt modelId="{019E2637-E930-47B2-9BB6-BC832E46040E}" type="pres">
      <dgm:prSet presAssocID="{2FADB95A-5375-4A7D-A3BE-A12D567457AE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usiness Growth"/>
        </a:ext>
      </dgm:extLst>
    </dgm:pt>
    <dgm:pt modelId="{8699B98E-DE7F-45F8-94D4-B7CCDE48C8B2}" type="pres">
      <dgm:prSet presAssocID="{2FADB95A-5375-4A7D-A3BE-A12D567457AE}" presName="spaceRect" presStyleCnt="0"/>
      <dgm:spPr/>
    </dgm:pt>
    <dgm:pt modelId="{0A21871D-CF44-4F74-BB54-7A47E1B98F59}" type="pres">
      <dgm:prSet presAssocID="{2FADB95A-5375-4A7D-A3BE-A12D567457AE}" presName="textRect" presStyleLbl="revTx" presStyleIdx="2" presStyleCnt="4">
        <dgm:presLayoutVars>
          <dgm:chMax val="1"/>
          <dgm:chPref val="1"/>
        </dgm:presLayoutVars>
      </dgm:prSet>
      <dgm:spPr/>
    </dgm:pt>
    <dgm:pt modelId="{52B746C6-23EB-4CA7-86D4-3DBAD8F9A8FE}" type="pres">
      <dgm:prSet presAssocID="{09C76AB3-ACD5-4067-9083-AFCED1E9E6BD}" presName="sibTrans" presStyleCnt="0"/>
      <dgm:spPr/>
    </dgm:pt>
    <dgm:pt modelId="{F4A63AA5-04DB-4B0A-9938-840073ACA419}" type="pres">
      <dgm:prSet presAssocID="{C8D6597E-EFCA-4492-BE58-23B7E87AA581}" presName="compNode" presStyleCnt="0"/>
      <dgm:spPr/>
    </dgm:pt>
    <dgm:pt modelId="{535E86C1-8E82-4B83-89B2-2FF3F313B6AE}" type="pres">
      <dgm:prSet presAssocID="{C8D6597E-EFCA-4492-BE58-23B7E87AA581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29C17B92-06EC-4448-A301-6D1F844CCB22}" type="pres">
      <dgm:prSet presAssocID="{C8D6597E-EFCA-4492-BE58-23B7E87AA581}" presName="spaceRect" presStyleCnt="0"/>
      <dgm:spPr/>
    </dgm:pt>
    <dgm:pt modelId="{2F032C32-DFB4-4FC4-80C1-FE51C615F634}" type="pres">
      <dgm:prSet presAssocID="{C8D6597E-EFCA-4492-BE58-23B7E87AA581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5183344B-ECAB-0740-A31D-0B056949AB08}" type="presOf" srcId="{C5B21B71-2278-4295-8123-0C797D3D0048}" destId="{F1887A23-A6A6-408F-8832-C3DCEF7AE1C7}" srcOrd="0" destOrd="0" presId="urn:microsoft.com/office/officeart/2018/2/layout/IconLabelList"/>
    <dgm:cxn modelId="{6EC06061-2C51-F140-A98B-22875D551946}" type="presOf" srcId="{2FADB95A-5375-4A7D-A3BE-A12D567457AE}" destId="{0A21871D-CF44-4F74-BB54-7A47E1B98F59}" srcOrd="0" destOrd="0" presId="urn:microsoft.com/office/officeart/2018/2/layout/IconLabelList"/>
    <dgm:cxn modelId="{1470516C-E567-8548-BD5F-84040B9C3F6E}" type="presOf" srcId="{C8D6597E-EFCA-4492-BE58-23B7E87AA581}" destId="{2F032C32-DFB4-4FC4-80C1-FE51C615F634}" srcOrd="0" destOrd="0" presId="urn:microsoft.com/office/officeart/2018/2/layout/IconLabelList"/>
    <dgm:cxn modelId="{E9A6E16D-04F9-5144-9AF7-D4456AA18602}" type="presOf" srcId="{4A6F8D43-4F16-42A7-8B71-A091FA1C7326}" destId="{AB945C06-8504-4DCD-B728-02BCD8E200DE}" srcOrd="0" destOrd="0" presId="urn:microsoft.com/office/officeart/2018/2/layout/IconLabelList"/>
    <dgm:cxn modelId="{6ECF7B86-364C-480B-BCB4-32E699F3B5AC}" srcId="{C5B21B71-2278-4295-8123-0C797D3D0048}" destId="{C8D6597E-EFCA-4492-BE58-23B7E87AA581}" srcOrd="3" destOrd="0" parTransId="{F5988D25-6FD9-4EDA-9DD3-6F765149CF57}" sibTransId="{025A47B4-DDC9-46BA-940F-8A3324885294}"/>
    <dgm:cxn modelId="{D7B76795-A58B-FA4D-B00B-ABC8E2B64557}" type="presOf" srcId="{C8FCC068-5D79-6F49-ADD3-4534D86EAFCA}" destId="{2428AA6D-FCED-44AC-B5DE-24020DDC6548}" srcOrd="0" destOrd="0" presId="urn:microsoft.com/office/officeart/2018/2/layout/IconLabelList"/>
    <dgm:cxn modelId="{A2E058BA-4BDD-4278-BB43-BF38A95AFFA4}" srcId="{C5B21B71-2278-4295-8123-0C797D3D0048}" destId="{4A6F8D43-4F16-42A7-8B71-A091FA1C7326}" srcOrd="0" destOrd="0" parTransId="{7CDB2B33-514B-48FE-9C84-FA0A481A600B}" sibTransId="{F4236EE7-F9FB-4885-A591-A463B3718754}"/>
    <dgm:cxn modelId="{AFC48CCF-A2C4-264D-A084-43A873AB8270}" srcId="{C5B21B71-2278-4295-8123-0C797D3D0048}" destId="{C8FCC068-5D79-6F49-ADD3-4534D86EAFCA}" srcOrd="1" destOrd="0" parTransId="{1C4211D5-4906-8641-9105-027A0AC679DF}" sibTransId="{9DD0F840-E6BB-AC4B-9E93-2B99C4DC4D33}"/>
    <dgm:cxn modelId="{75D8CAEF-F45B-4F5C-BE36-6B76E2D8968C}" srcId="{C5B21B71-2278-4295-8123-0C797D3D0048}" destId="{2FADB95A-5375-4A7D-A3BE-A12D567457AE}" srcOrd="2" destOrd="0" parTransId="{F01C34E8-3C94-4630-8879-84861C915A17}" sibTransId="{09C76AB3-ACD5-4067-9083-AFCED1E9E6BD}"/>
    <dgm:cxn modelId="{89F17002-9A0D-FF44-AFEF-091583BFD5B8}" type="presParOf" srcId="{F1887A23-A6A6-408F-8832-C3DCEF7AE1C7}" destId="{5665F33C-13AF-4FA4-AFB6-7341A34FD1AD}" srcOrd="0" destOrd="0" presId="urn:microsoft.com/office/officeart/2018/2/layout/IconLabelList"/>
    <dgm:cxn modelId="{AF6EFFD2-DA85-C547-A40A-E347E59CFD55}" type="presParOf" srcId="{5665F33C-13AF-4FA4-AFB6-7341A34FD1AD}" destId="{59B69AAC-70EA-4738-B622-01F292229CF9}" srcOrd="0" destOrd="0" presId="urn:microsoft.com/office/officeart/2018/2/layout/IconLabelList"/>
    <dgm:cxn modelId="{94AD29BA-04B7-6E49-B88E-FBF82E40B7B4}" type="presParOf" srcId="{5665F33C-13AF-4FA4-AFB6-7341A34FD1AD}" destId="{149A7401-8889-4ED9-A29A-0B0D7142BF64}" srcOrd="1" destOrd="0" presId="urn:microsoft.com/office/officeart/2018/2/layout/IconLabelList"/>
    <dgm:cxn modelId="{D36B5CC1-E28A-5F42-AECA-DD6F76005B8D}" type="presParOf" srcId="{5665F33C-13AF-4FA4-AFB6-7341A34FD1AD}" destId="{AB945C06-8504-4DCD-B728-02BCD8E200DE}" srcOrd="2" destOrd="0" presId="urn:microsoft.com/office/officeart/2018/2/layout/IconLabelList"/>
    <dgm:cxn modelId="{46AE0FB9-9834-6341-AEB9-E9DEFB3F0BF0}" type="presParOf" srcId="{F1887A23-A6A6-408F-8832-C3DCEF7AE1C7}" destId="{70DA5463-E03E-41A8-B0C5-7AC07FC195E4}" srcOrd="1" destOrd="0" presId="urn:microsoft.com/office/officeart/2018/2/layout/IconLabelList"/>
    <dgm:cxn modelId="{418A992B-80D9-2042-884B-1C79255CBEB5}" type="presParOf" srcId="{F1887A23-A6A6-408F-8832-C3DCEF7AE1C7}" destId="{E2C9BAE5-02DD-4FD6-896F-7E8232D5EBB8}" srcOrd="2" destOrd="0" presId="urn:microsoft.com/office/officeart/2018/2/layout/IconLabelList"/>
    <dgm:cxn modelId="{F4362B58-744B-3B49-A17A-F028BD4548B2}" type="presParOf" srcId="{E2C9BAE5-02DD-4FD6-896F-7E8232D5EBB8}" destId="{4B1C5E4E-0605-46A4-9D65-0C004048ABE9}" srcOrd="0" destOrd="0" presId="urn:microsoft.com/office/officeart/2018/2/layout/IconLabelList"/>
    <dgm:cxn modelId="{4FD43A14-ACDE-B444-830F-41FEB67BD682}" type="presParOf" srcId="{E2C9BAE5-02DD-4FD6-896F-7E8232D5EBB8}" destId="{A7911DF1-C2C4-4CC0-AF7C-DA14C9B86985}" srcOrd="1" destOrd="0" presId="urn:microsoft.com/office/officeart/2018/2/layout/IconLabelList"/>
    <dgm:cxn modelId="{9E7C1B41-C376-8D40-89C5-208A2B02D2A2}" type="presParOf" srcId="{E2C9BAE5-02DD-4FD6-896F-7E8232D5EBB8}" destId="{2428AA6D-FCED-44AC-B5DE-24020DDC6548}" srcOrd="2" destOrd="0" presId="urn:microsoft.com/office/officeart/2018/2/layout/IconLabelList"/>
    <dgm:cxn modelId="{D45F3991-5DF2-0F40-B493-819CCF28FC52}" type="presParOf" srcId="{F1887A23-A6A6-408F-8832-C3DCEF7AE1C7}" destId="{AECCD1A7-6D70-4649-A0A8-48313BACADB5}" srcOrd="3" destOrd="0" presId="urn:microsoft.com/office/officeart/2018/2/layout/IconLabelList"/>
    <dgm:cxn modelId="{C3B565DC-BE23-994C-A203-3E2D8EE622CA}" type="presParOf" srcId="{F1887A23-A6A6-408F-8832-C3DCEF7AE1C7}" destId="{89F81BB7-C204-4D35-82CE-EFC91B181B51}" srcOrd="4" destOrd="0" presId="urn:microsoft.com/office/officeart/2018/2/layout/IconLabelList"/>
    <dgm:cxn modelId="{ECCDA85E-3653-9947-98F0-A778942A98CB}" type="presParOf" srcId="{89F81BB7-C204-4D35-82CE-EFC91B181B51}" destId="{019E2637-E930-47B2-9BB6-BC832E46040E}" srcOrd="0" destOrd="0" presId="urn:microsoft.com/office/officeart/2018/2/layout/IconLabelList"/>
    <dgm:cxn modelId="{81AF44A3-107A-3D4F-9F24-673E03CA06E4}" type="presParOf" srcId="{89F81BB7-C204-4D35-82CE-EFC91B181B51}" destId="{8699B98E-DE7F-45F8-94D4-B7CCDE48C8B2}" srcOrd="1" destOrd="0" presId="urn:microsoft.com/office/officeart/2018/2/layout/IconLabelList"/>
    <dgm:cxn modelId="{7B02427B-72A4-D54E-935E-D891C1F5BADA}" type="presParOf" srcId="{89F81BB7-C204-4D35-82CE-EFC91B181B51}" destId="{0A21871D-CF44-4F74-BB54-7A47E1B98F59}" srcOrd="2" destOrd="0" presId="urn:microsoft.com/office/officeart/2018/2/layout/IconLabelList"/>
    <dgm:cxn modelId="{CDA1766B-CD8D-6B4D-9352-2A1AE90164E1}" type="presParOf" srcId="{F1887A23-A6A6-408F-8832-C3DCEF7AE1C7}" destId="{52B746C6-23EB-4CA7-86D4-3DBAD8F9A8FE}" srcOrd="5" destOrd="0" presId="urn:microsoft.com/office/officeart/2018/2/layout/IconLabelList"/>
    <dgm:cxn modelId="{DB595461-1BCA-AD4E-9347-DE25399A78F0}" type="presParOf" srcId="{F1887A23-A6A6-408F-8832-C3DCEF7AE1C7}" destId="{F4A63AA5-04DB-4B0A-9938-840073ACA419}" srcOrd="6" destOrd="0" presId="urn:microsoft.com/office/officeart/2018/2/layout/IconLabelList"/>
    <dgm:cxn modelId="{51303889-7A55-CF4B-86F8-711304877DDD}" type="presParOf" srcId="{F4A63AA5-04DB-4B0A-9938-840073ACA419}" destId="{535E86C1-8E82-4B83-89B2-2FF3F313B6AE}" srcOrd="0" destOrd="0" presId="urn:microsoft.com/office/officeart/2018/2/layout/IconLabelList"/>
    <dgm:cxn modelId="{65268A7A-45BD-BB4E-A5C1-F2A20CB97DC2}" type="presParOf" srcId="{F4A63AA5-04DB-4B0A-9938-840073ACA419}" destId="{29C17B92-06EC-4448-A301-6D1F844CCB22}" srcOrd="1" destOrd="0" presId="urn:microsoft.com/office/officeart/2018/2/layout/IconLabelList"/>
    <dgm:cxn modelId="{20363F5B-CD8F-884D-8AAC-52BDDFFE32DA}" type="presParOf" srcId="{F4A63AA5-04DB-4B0A-9938-840073ACA419}" destId="{2F032C32-DFB4-4FC4-80C1-FE51C615F634}" srcOrd="2" destOrd="0" presId="urn:microsoft.com/office/officeart/2018/2/layout/IconLabelLis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77C97D2-71A9-124F-88C6-88D6771C2C01}" type="doc">
      <dgm:prSet loTypeId="urn:microsoft.com/office/officeart/2005/8/layout/vList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38276D1-171D-2A42-A590-8F86C7C8C2B7}">
      <dgm:prSet phldrT="[Text]"/>
      <dgm:spPr/>
      <dgm:t>
        <a:bodyPr/>
        <a:lstStyle/>
        <a:p>
          <a:r>
            <a:rPr lang="en-US" dirty="0"/>
            <a:t>Masters Grade Level </a:t>
          </a:r>
        </a:p>
      </dgm:t>
    </dgm:pt>
    <dgm:pt modelId="{CF84F475-2206-2948-9753-4E5806C3FDF4}" type="parTrans" cxnId="{623BDC21-FFB7-DE46-BCC7-75E9A7090867}">
      <dgm:prSet/>
      <dgm:spPr/>
      <dgm:t>
        <a:bodyPr/>
        <a:lstStyle/>
        <a:p>
          <a:endParaRPr lang="en-US"/>
        </a:p>
      </dgm:t>
    </dgm:pt>
    <dgm:pt modelId="{665C0878-2092-F442-AD0A-498A7E13C84D}" type="sibTrans" cxnId="{623BDC21-FFB7-DE46-BCC7-75E9A7090867}">
      <dgm:prSet/>
      <dgm:spPr/>
      <dgm:t>
        <a:bodyPr/>
        <a:lstStyle/>
        <a:p>
          <a:endParaRPr lang="en-US"/>
        </a:p>
      </dgm:t>
    </dgm:pt>
    <dgm:pt modelId="{2EA5F6EA-F0EF-F847-9E0A-A32498D9817D}">
      <dgm:prSet phldrT="[Text]"/>
      <dgm:spPr/>
      <dgm:t>
        <a:bodyPr/>
        <a:lstStyle/>
        <a:p>
          <a:r>
            <a:rPr lang="en-US" dirty="0"/>
            <a:t>Meets Grade Level </a:t>
          </a:r>
        </a:p>
      </dgm:t>
    </dgm:pt>
    <dgm:pt modelId="{3C7DED72-156D-0C44-813A-02839EC9E68F}" type="parTrans" cxnId="{01A49D1C-C55B-8D4C-AF0E-AB914CE6FF5E}">
      <dgm:prSet/>
      <dgm:spPr/>
      <dgm:t>
        <a:bodyPr/>
        <a:lstStyle/>
        <a:p>
          <a:endParaRPr lang="en-US"/>
        </a:p>
      </dgm:t>
    </dgm:pt>
    <dgm:pt modelId="{D73B2617-8E88-8344-B38C-A6F849B4E07D}" type="sibTrans" cxnId="{01A49D1C-C55B-8D4C-AF0E-AB914CE6FF5E}">
      <dgm:prSet/>
      <dgm:spPr/>
      <dgm:t>
        <a:bodyPr/>
        <a:lstStyle/>
        <a:p>
          <a:endParaRPr lang="en-US"/>
        </a:p>
      </dgm:t>
    </dgm:pt>
    <dgm:pt modelId="{6E68375E-BD72-BE4A-8B18-EDA37EA433EC}">
      <dgm:prSet phldrT="[Text]"/>
      <dgm:spPr/>
      <dgm:t>
        <a:bodyPr/>
        <a:lstStyle/>
        <a:p>
          <a:r>
            <a:rPr lang="en-US" dirty="0"/>
            <a:t>Approaches Grade Level </a:t>
          </a:r>
        </a:p>
      </dgm:t>
    </dgm:pt>
    <dgm:pt modelId="{05AA3E80-FC5E-6647-8EB6-825CE8366E57}" type="parTrans" cxnId="{49D3E024-E8DA-0444-ABD3-2A1058CA7830}">
      <dgm:prSet/>
      <dgm:spPr/>
      <dgm:t>
        <a:bodyPr/>
        <a:lstStyle/>
        <a:p>
          <a:endParaRPr lang="en-US"/>
        </a:p>
      </dgm:t>
    </dgm:pt>
    <dgm:pt modelId="{3DEF0492-5086-2743-B7D4-3D281AD75E16}" type="sibTrans" cxnId="{49D3E024-E8DA-0444-ABD3-2A1058CA7830}">
      <dgm:prSet/>
      <dgm:spPr/>
      <dgm:t>
        <a:bodyPr/>
        <a:lstStyle/>
        <a:p>
          <a:endParaRPr lang="en-US"/>
        </a:p>
      </dgm:t>
    </dgm:pt>
    <dgm:pt modelId="{270970F7-3DD0-234A-9D85-0F2D4147FE22}">
      <dgm:prSet phldrT="[Text]"/>
      <dgm:spPr/>
      <dgm:t>
        <a:bodyPr/>
        <a:lstStyle/>
        <a:p>
          <a:r>
            <a:rPr lang="en-US" dirty="0"/>
            <a:t>Did Not Meet Grade level, or Below-Grade-Level</a:t>
          </a:r>
        </a:p>
      </dgm:t>
    </dgm:pt>
    <dgm:pt modelId="{9E85E45B-9B88-F040-AD20-9AADD51D92E4}" type="parTrans" cxnId="{23777433-4B09-0B42-8F09-E0F816FFD10D}">
      <dgm:prSet/>
      <dgm:spPr/>
      <dgm:t>
        <a:bodyPr/>
        <a:lstStyle/>
        <a:p>
          <a:endParaRPr lang="en-US"/>
        </a:p>
      </dgm:t>
    </dgm:pt>
    <dgm:pt modelId="{F28327E3-28EE-4E44-9F31-267FE7F1AC62}" type="sibTrans" cxnId="{23777433-4B09-0B42-8F09-E0F816FFD10D}">
      <dgm:prSet/>
      <dgm:spPr/>
      <dgm:t>
        <a:bodyPr/>
        <a:lstStyle/>
        <a:p>
          <a:endParaRPr lang="en-US"/>
        </a:p>
      </dgm:t>
    </dgm:pt>
    <dgm:pt modelId="{BB8624DE-5483-9A43-9912-95367B1790EE}" type="pres">
      <dgm:prSet presAssocID="{B77C97D2-71A9-124F-88C6-88D6771C2C01}" presName="linearFlow" presStyleCnt="0">
        <dgm:presLayoutVars>
          <dgm:dir/>
          <dgm:resizeHandles val="exact"/>
        </dgm:presLayoutVars>
      </dgm:prSet>
      <dgm:spPr/>
    </dgm:pt>
    <dgm:pt modelId="{F94FF58B-6220-6D4F-9FDC-A530BCF5C955}" type="pres">
      <dgm:prSet presAssocID="{638276D1-171D-2A42-A590-8F86C7C8C2B7}" presName="composite" presStyleCnt="0"/>
      <dgm:spPr/>
    </dgm:pt>
    <dgm:pt modelId="{C287BB21-AEA2-894F-986E-FC7EF78BE98B}" type="pres">
      <dgm:prSet presAssocID="{638276D1-171D-2A42-A590-8F86C7C8C2B7}" presName="imgShp" presStyleLbl="fgImgPlace1" presStyleIdx="0" presStyleCnt="4"/>
      <dgm:spPr>
        <a:blipFill>
          <a:blip xmlns:r="http://schemas.openxmlformats.org/officeDocument/2006/relationships" r:embed="rId1"/>
          <a:srcRect/>
          <a:stretch>
            <a:fillRect/>
          </a:stretch>
        </a:blipFill>
      </dgm:spPr>
    </dgm:pt>
    <dgm:pt modelId="{911E58F6-8573-064C-813C-48ED2DCCDEFD}" type="pres">
      <dgm:prSet presAssocID="{638276D1-171D-2A42-A590-8F86C7C8C2B7}" presName="txShp" presStyleLbl="node1" presStyleIdx="0" presStyleCnt="4">
        <dgm:presLayoutVars>
          <dgm:bulletEnabled val="1"/>
        </dgm:presLayoutVars>
      </dgm:prSet>
      <dgm:spPr/>
    </dgm:pt>
    <dgm:pt modelId="{8BFA848A-C761-7445-91A1-02C3B6BC4384}" type="pres">
      <dgm:prSet presAssocID="{665C0878-2092-F442-AD0A-498A7E13C84D}" presName="spacing" presStyleCnt="0"/>
      <dgm:spPr/>
    </dgm:pt>
    <dgm:pt modelId="{C1011860-F29F-6549-B0E7-9324959E3FA3}" type="pres">
      <dgm:prSet presAssocID="{2EA5F6EA-F0EF-F847-9E0A-A32498D9817D}" presName="composite" presStyleCnt="0"/>
      <dgm:spPr/>
    </dgm:pt>
    <dgm:pt modelId="{B500D8C9-E247-D243-AB70-C8A0ECE8C324}" type="pres">
      <dgm:prSet presAssocID="{2EA5F6EA-F0EF-F847-9E0A-A32498D9817D}" presName="imgShp" presStyleLbl="fgImgPlace1" presStyleIdx="1" presStyleCnt="4"/>
      <dgm:spPr>
        <a:blipFill>
          <a:blip xmlns:r="http://schemas.openxmlformats.org/officeDocument/2006/relationships" r:embed="rId2"/>
          <a:srcRect/>
          <a:stretch>
            <a:fillRect/>
          </a:stretch>
        </a:blipFill>
      </dgm:spPr>
    </dgm:pt>
    <dgm:pt modelId="{B743FE64-9FB7-8A41-8F0A-CC8AE094E1B7}" type="pres">
      <dgm:prSet presAssocID="{2EA5F6EA-F0EF-F847-9E0A-A32498D9817D}" presName="txShp" presStyleLbl="node1" presStyleIdx="1" presStyleCnt="4">
        <dgm:presLayoutVars>
          <dgm:bulletEnabled val="1"/>
        </dgm:presLayoutVars>
      </dgm:prSet>
      <dgm:spPr/>
    </dgm:pt>
    <dgm:pt modelId="{37E12568-9C6B-2943-B37F-6BB08AB49382}" type="pres">
      <dgm:prSet presAssocID="{D73B2617-8E88-8344-B38C-A6F849B4E07D}" presName="spacing" presStyleCnt="0"/>
      <dgm:spPr/>
    </dgm:pt>
    <dgm:pt modelId="{F8780D6B-52F0-5348-95B2-7695D42B90DC}" type="pres">
      <dgm:prSet presAssocID="{6E68375E-BD72-BE4A-8B18-EDA37EA433EC}" presName="composite" presStyleCnt="0"/>
      <dgm:spPr/>
    </dgm:pt>
    <dgm:pt modelId="{0B152EF5-9F57-2640-99C7-DDB8A6DB97CB}" type="pres">
      <dgm:prSet presAssocID="{6E68375E-BD72-BE4A-8B18-EDA37EA433EC}" presName="imgShp" presStyleLbl="fgImgPlace1" presStyleIdx="2" presStyleCnt="4"/>
      <dgm:spPr>
        <a:blipFill>
          <a:blip xmlns:r="http://schemas.openxmlformats.org/officeDocument/2006/relationships" r:embed="rId3"/>
          <a:srcRect/>
          <a:stretch>
            <a:fillRect/>
          </a:stretch>
        </a:blipFill>
      </dgm:spPr>
    </dgm:pt>
    <dgm:pt modelId="{A6432BC7-011A-2941-A5B6-5032D7D62F85}" type="pres">
      <dgm:prSet presAssocID="{6E68375E-BD72-BE4A-8B18-EDA37EA433EC}" presName="txShp" presStyleLbl="node1" presStyleIdx="2" presStyleCnt="4">
        <dgm:presLayoutVars>
          <dgm:bulletEnabled val="1"/>
        </dgm:presLayoutVars>
      </dgm:prSet>
      <dgm:spPr/>
    </dgm:pt>
    <dgm:pt modelId="{3DA670B6-23B2-CD46-BEBD-76EBC8D6CBDE}" type="pres">
      <dgm:prSet presAssocID="{3DEF0492-5086-2743-B7D4-3D281AD75E16}" presName="spacing" presStyleCnt="0"/>
      <dgm:spPr/>
    </dgm:pt>
    <dgm:pt modelId="{7824DB38-43FF-0845-A58E-8DFDC6FAE084}" type="pres">
      <dgm:prSet presAssocID="{270970F7-3DD0-234A-9D85-0F2D4147FE22}" presName="composite" presStyleCnt="0"/>
      <dgm:spPr/>
    </dgm:pt>
    <dgm:pt modelId="{4F21825A-CE4B-E743-8C4E-2320E4BEC5BF}" type="pres">
      <dgm:prSet presAssocID="{270970F7-3DD0-234A-9D85-0F2D4147FE22}" presName="imgShp" presStyleLbl="fgImgPlace1" presStyleIdx="3" presStyleCnt="4"/>
      <dgm:spPr>
        <a:blipFill>
          <a:blip xmlns:r="http://schemas.openxmlformats.org/officeDocument/2006/relationships" r:embed="rId4"/>
          <a:srcRect/>
          <a:stretch>
            <a:fillRect/>
          </a:stretch>
        </a:blipFill>
      </dgm:spPr>
    </dgm:pt>
    <dgm:pt modelId="{169A2D7C-2AB5-834E-A9F4-7FAAF9843081}" type="pres">
      <dgm:prSet presAssocID="{270970F7-3DD0-234A-9D85-0F2D4147FE22}" presName="txShp" presStyleLbl="node1" presStyleIdx="3" presStyleCnt="4">
        <dgm:presLayoutVars>
          <dgm:bulletEnabled val="1"/>
        </dgm:presLayoutVars>
      </dgm:prSet>
      <dgm:spPr/>
    </dgm:pt>
  </dgm:ptLst>
  <dgm:cxnLst>
    <dgm:cxn modelId="{01A49D1C-C55B-8D4C-AF0E-AB914CE6FF5E}" srcId="{B77C97D2-71A9-124F-88C6-88D6771C2C01}" destId="{2EA5F6EA-F0EF-F847-9E0A-A32498D9817D}" srcOrd="1" destOrd="0" parTransId="{3C7DED72-156D-0C44-813A-02839EC9E68F}" sibTransId="{D73B2617-8E88-8344-B38C-A6F849B4E07D}"/>
    <dgm:cxn modelId="{623BDC21-FFB7-DE46-BCC7-75E9A7090867}" srcId="{B77C97D2-71A9-124F-88C6-88D6771C2C01}" destId="{638276D1-171D-2A42-A590-8F86C7C8C2B7}" srcOrd="0" destOrd="0" parTransId="{CF84F475-2206-2948-9753-4E5806C3FDF4}" sibTransId="{665C0878-2092-F442-AD0A-498A7E13C84D}"/>
    <dgm:cxn modelId="{49D3E024-E8DA-0444-ABD3-2A1058CA7830}" srcId="{B77C97D2-71A9-124F-88C6-88D6771C2C01}" destId="{6E68375E-BD72-BE4A-8B18-EDA37EA433EC}" srcOrd="2" destOrd="0" parTransId="{05AA3E80-FC5E-6647-8EB6-825CE8366E57}" sibTransId="{3DEF0492-5086-2743-B7D4-3D281AD75E16}"/>
    <dgm:cxn modelId="{23777433-4B09-0B42-8F09-E0F816FFD10D}" srcId="{B77C97D2-71A9-124F-88C6-88D6771C2C01}" destId="{270970F7-3DD0-234A-9D85-0F2D4147FE22}" srcOrd="3" destOrd="0" parTransId="{9E85E45B-9B88-F040-AD20-9AADD51D92E4}" sibTransId="{F28327E3-28EE-4E44-9F31-267FE7F1AC62}"/>
    <dgm:cxn modelId="{07C52547-8415-A74D-926A-073FEB619CEC}" type="presOf" srcId="{270970F7-3DD0-234A-9D85-0F2D4147FE22}" destId="{169A2D7C-2AB5-834E-A9F4-7FAAF9843081}" srcOrd="0" destOrd="0" presId="urn:microsoft.com/office/officeart/2005/8/layout/vList3"/>
    <dgm:cxn modelId="{E6F9A979-6B37-3242-BAF3-04BDC489A93E}" type="presOf" srcId="{2EA5F6EA-F0EF-F847-9E0A-A32498D9817D}" destId="{B743FE64-9FB7-8A41-8F0A-CC8AE094E1B7}" srcOrd="0" destOrd="0" presId="urn:microsoft.com/office/officeart/2005/8/layout/vList3"/>
    <dgm:cxn modelId="{C694EB97-F30D-1945-B6C3-549C713FEFBF}" type="presOf" srcId="{6E68375E-BD72-BE4A-8B18-EDA37EA433EC}" destId="{A6432BC7-011A-2941-A5B6-5032D7D62F85}" srcOrd="0" destOrd="0" presId="urn:microsoft.com/office/officeart/2005/8/layout/vList3"/>
    <dgm:cxn modelId="{CA74C2C6-F051-C747-A950-7FF21352F3F3}" type="presOf" srcId="{B77C97D2-71A9-124F-88C6-88D6771C2C01}" destId="{BB8624DE-5483-9A43-9912-95367B1790EE}" srcOrd="0" destOrd="0" presId="urn:microsoft.com/office/officeart/2005/8/layout/vList3"/>
    <dgm:cxn modelId="{F04EE4CC-B164-CF4D-BD42-66D33CA650C0}" type="presOf" srcId="{638276D1-171D-2A42-A590-8F86C7C8C2B7}" destId="{911E58F6-8573-064C-813C-48ED2DCCDEFD}" srcOrd="0" destOrd="0" presId="urn:microsoft.com/office/officeart/2005/8/layout/vList3"/>
    <dgm:cxn modelId="{F4969F9D-C246-9A48-B7CF-B1222011FF5C}" type="presParOf" srcId="{BB8624DE-5483-9A43-9912-95367B1790EE}" destId="{F94FF58B-6220-6D4F-9FDC-A530BCF5C955}" srcOrd="0" destOrd="0" presId="urn:microsoft.com/office/officeart/2005/8/layout/vList3"/>
    <dgm:cxn modelId="{C59146BE-CE45-9F41-A522-0857E07A0A0B}" type="presParOf" srcId="{F94FF58B-6220-6D4F-9FDC-A530BCF5C955}" destId="{C287BB21-AEA2-894F-986E-FC7EF78BE98B}" srcOrd="0" destOrd="0" presId="urn:microsoft.com/office/officeart/2005/8/layout/vList3"/>
    <dgm:cxn modelId="{3D1EC23F-D2C4-454C-A0DF-E155980EBE89}" type="presParOf" srcId="{F94FF58B-6220-6D4F-9FDC-A530BCF5C955}" destId="{911E58F6-8573-064C-813C-48ED2DCCDEFD}" srcOrd="1" destOrd="0" presId="urn:microsoft.com/office/officeart/2005/8/layout/vList3"/>
    <dgm:cxn modelId="{1409B1B3-AD37-0041-94F4-A0536F708D15}" type="presParOf" srcId="{BB8624DE-5483-9A43-9912-95367B1790EE}" destId="{8BFA848A-C761-7445-91A1-02C3B6BC4384}" srcOrd="1" destOrd="0" presId="urn:microsoft.com/office/officeart/2005/8/layout/vList3"/>
    <dgm:cxn modelId="{544CB9DA-01EA-4842-8530-CD77D4E60EBB}" type="presParOf" srcId="{BB8624DE-5483-9A43-9912-95367B1790EE}" destId="{C1011860-F29F-6549-B0E7-9324959E3FA3}" srcOrd="2" destOrd="0" presId="urn:microsoft.com/office/officeart/2005/8/layout/vList3"/>
    <dgm:cxn modelId="{E01B39B7-936B-554C-A511-3D9413BECE7D}" type="presParOf" srcId="{C1011860-F29F-6549-B0E7-9324959E3FA3}" destId="{B500D8C9-E247-D243-AB70-C8A0ECE8C324}" srcOrd="0" destOrd="0" presId="urn:microsoft.com/office/officeart/2005/8/layout/vList3"/>
    <dgm:cxn modelId="{4506E5B6-CA00-EC4F-9752-80907A8E782D}" type="presParOf" srcId="{C1011860-F29F-6549-B0E7-9324959E3FA3}" destId="{B743FE64-9FB7-8A41-8F0A-CC8AE094E1B7}" srcOrd="1" destOrd="0" presId="urn:microsoft.com/office/officeart/2005/8/layout/vList3"/>
    <dgm:cxn modelId="{F86445BF-09ED-4F49-BF48-EF18CDBFFD6B}" type="presParOf" srcId="{BB8624DE-5483-9A43-9912-95367B1790EE}" destId="{37E12568-9C6B-2943-B37F-6BB08AB49382}" srcOrd="3" destOrd="0" presId="urn:microsoft.com/office/officeart/2005/8/layout/vList3"/>
    <dgm:cxn modelId="{91A4DBDA-1DF8-2649-8C1B-C46821CEF813}" type="presParOf" srcId="{BB8624DE-5483-9A43-9912-95367B1790EE}" destId="{F8780D6B-52F0-5348-95B2-7695D42B90DC}" srcOrd="4" destOrd="0" presId="urn:microsoft.com/office/officeart/2005/8/layout/vList3"/>
    <dgm:cxn modelId="{806F6189-ED05-FA4F-8D08-0C08BD0D3D73}" type="presParOf" srcId="{F8780D6B-52F0-5348-95B2-7695D42B90DC}" destId="{0B152EF5-9F57-2640-99C7-DDB8A6DB97CB}" srcOrd="0" destOrd="0" presId="urn:microsoft.com/office/officeart/2005/8/layout/vList3"/>
    <dgm:cxn modelId="{48E34E88-7342-C949-91C4-F282F62C5C58}" type="presParOf" srcId="{F8780D6B-52F0-5348-95B2-7695D42B90DC}" destId="{A6432BC7-011A-2941-A5B6-5032D7D62F85}" srcOrd="1" destOrd="0" presId="urn:microsoft.com/office/officeart/2005/8/layout/vList3"/>
    <dgm:cxn modelId="{375C0458-90E4-4F45-B403-2A2164B20A40}" type="presParOf" srcId="{BB8624DE-5483-9A43-9912-95367B1790EE}" destId="{3DA670B6-23B2-CD46-BEBD-76EBC8D6CBDE}" srcOrd="5" destOrd="0" presId="urn:microsoft.com/office/officeart/2005/8/layout/vList3"/>
    <dgm:cxn modelId="{0DE58A01-4038-BB48-BC68-067C1B8F6185}" type="presParOf" srcId="{BB8624DE-5483-9A43-9912-95367B1790EE}" destId="{7824DB38-43FF-0845-A58E-8DFDC6FAE084}" srcOrd="6" destOrd="0" presId="urn:microsoft.com/office/officeart/2005/8/layout/vList3"/>
    <dgm:cxn modelId="{02B9A8E5-F7A1-AA4D-A44E-013A572E310B}" type="presParOf" srcId="{7824DB38-43FF-0845-A58E-8DFDC6FAE084}" destId="{4F21825A-CE4B-E743-8C4E-2320E4BEC5BF}" srcOrd="0" destOrd="0" presId="urn:microsoft.com/office/officeart/2005/8/layout/vList3"/>
    <dgm:cxn modelId="{FD8614B8-13B3-5646-87DF-32FD747F000B}" type="presParOf" srcId="{7824DB38-43FF-0845-A58E-8DFDC6FAE084}" destId="{169A2D7C-2AB5-834E-A9F4-7FAAF984308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84B0B22-70BD-7843-861E-676EFC0866D3}" type="doc">
      <dgm:prSet loTypeId="urn:microsoft.com/office/officeart/2005/8/layout/hLis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CFB34E5-81E8-4746-929B-C1B45E8B38CD}">
      <dgm:prSet phldrT="[Text]"/>
      <dgm:spPr/>
      <dgm:t>
        <a:bodyPr/>
        <a:lstStyle/>
        <a:p>
          <a:r>
            <a:rPr lang="en-US" dirty="0"/>
            <a:t>Demographics</a:t>
          </a:r>
        </a:p>
      </dgm:t>
    </dgm:pt>
    <dgm:pt modelId="{88B0C237-965D-7D4B-963C-ABBE478C33B4}" type="parTrans" cxnId="{150F1608-9363-AD48-B75F-2BB27B27ACEA}">
      <dgm:prSet/>
      <dgm:spPr/>
      <dgm:t>
        <a:bodyPr/>
        <a:lstStyle/>
        <a:p>
          <a:endParaRPr lang="en-US"/>
        </a:p>
      </dgm:t>
    </dgm:pt>
    <dgm:pt modelId="{0F68536B-04C9-8040-9CF6-E9FFA1414BB6}" type="sibTrans" cxnId="{150F1608-9363-AD48-B75F-2BB27B27ACEA}">
      <dgm:prSet/>
      <dgm:spPr/>
      <dgm:t>
        <a:bodyPr/>
        <a:lstStyle/>
        <a:p>
          <a:endParaRPr lang="en-US"/>
        </a:p>
      </dgm:t>
    </dgm:pt>
    <dgm:pt modelId="{9EB90D7C-120D-9F4D-8BF3-93BF7937D148}">
      <dgm:prSet phldrT="[Text]"/>
      <dgm:spPr/>
      <dgm:t>
        <a:bodyPr/>
        <a:lstStyle/>
        <a:p>
          <a:r>
            <a:rPr lang="en-US" dirty="0"/>
            <a:t>Race</a:t>
          </a:r>
        </a:p>
      </dgm:t>
    </dgm:pt>
    <dgm:pt modelId="{0F3F962A-B6D3-FF49-B7C9-7D06E19DE1A4}" type="parTrans" cxnId="{4212C12E-C836-DF4A-AC41-BDF206E8C220}">
      <dgm:prSet/>
      <dgm:spPr/>
      <dgm:t>
        <a:bodyPr/>
        <a:lstStyle/>
        <a:p>
          <a:endParaRPr lang="en-US"/>
        </a:p>
      </dgm:t>
    </dgm:pt>
    <dgm:pt modelId="{F1368D83-082A-AD47-93C6-D56A7F917AEE}" type="sibTrans" cxnId="{4212C12E-C836-DF4A-AC41-BDF206E8C220}">
      <dgm:prSet/>
      <dgm:spPr/>
      <dgm:t>
        <a:bodyPr/>
        <a:lstStyle/>
        <a:p>
          <a:endParaRPr lang="en-US"/>
        </a:p>
      </dgm:t>
    </dgm:pt>
    <dgm:pt modelId="{AE053A55-41F9-8241-B887-19F8A1819604}">
      <dgm:prSet phldrT="[Text]"/>
      <dgm:spPr/>
      <dgm:t>
        <a:bodyPr/>
        <a:lstStyle/>
        <a:p>
          <a:r>
            <a:rPr lang="en-US" dirty="0"/>
            <a:t>Characteristics</a:t>
          </a:r>
        </a:p>
      </dgm:t>
    </dgm:pt>
    <dgm:pt modelId="{3FE365F5-E2C1-EB47-B83A-47B19DF5F85F}" type="parTrans" cxnId="{58ACFB8E-4FAA-9C48-B300-6CDA1E207C98}">
      <dgm:prSet/>
      <dgm:spPr/>
      <dgm:t>
        <a:bodyPr/>
        <a:lstStyle/>
        <a:p>
          <a:endParaRPr lang="en-US"/>
        </a:p>
      </dgm:t>
    </dgm:pt>
    <dgm:pt modelId="{4A9429B7-20AB-0944-96E3-9D8D1FE2353A}" type="sibTrans" cxnId="{58ACFB8E-4FAA-9C48-B300-6CDA1E207C98}">
      <dgm:prSet/>
      <dgm:spPr/>
      <dgm:t>
        <a:bodyPr/>
        <a:lstStyle/>
        <a:p>
          <a:endParaRPr lang="en-US"/>
        </a:p>
      </dgm:t>
    </dgm:pt>
    <dgm:pt modelId="{A1A48A49-FF55-C74E-8692-14877E774F06}">
      <dgm:prSet phldrT="[Text]"/>
      <dgm:spPr/>
      <dgm:t>
        <a:bodyPr/>
        <a:lstStyle/>
        <a:p>
          <a:r>
            <a:rPr lang="en-US" dirty="0"/>
            <a:t>Economically Disadvantaged</a:t>
          </a:r>
        </a:p>
      </dgm:t>
    </dgm:pt>
    <dgm:pt modelId="{8FFE1629-7534-D24A-977A-4FA3A8654207}" type="parTrans" cxnId="{382A147C-A81D-E549-82C2-51EFAE7AAFE9}">
      <dgm:prSet/>
      <dgm:spPr/>
      <dgm:t>
        <a:bodyPr/>
        <a:lstStyle/>
        <a:p>
          <a:endParaRPr lang="en-US"/>
        </a:p>
      </dgm:t>
    </dgm:pt>
    <dgm:pt modelId="{3F0E75A6-DE72-C84F-BC01-A1C45A536998}" type="sibTrans" cxnId="{382A147C-A81D-E549-82C2-51EFAE7AAFE9}">
      <dgm:prSet/>
      <dgm:spPr/>
      <dgm:t>
        <a:bodyPr/>
        <a:lstStyle/>
        <a:p>
          <a:endParaRPr lang="en-US"/>
        </a:p>
      </dgm:t>
    </dgm:pt>
    <dgm:pt modelId="{527B8418-0193-B74B-9B14-F388CD59F721}">
      <dgm:prSet phldrT="[Text]"/>
      <dgm:spPr/>
      <dgm:t>
        <a:bodyPr/>
        <a:lstStyle/>
        <a:p>
          <a:r>
            <a:rPr lang="en-US" dirty="0"/>
            <a:t>Gender</a:t>
          </a:r>
        </a:p>
      </dgm:t>
    </dgm:pt>
    <dgm:pt modelId="{6762D3CA-C4C2-8F4B-8B40-943A1117C7B6}" type="parTrans" cxnId="{88AE836F-6019-2E4D-8EA9-F85B253EE6BD}">
      <dgm:prSet/>
      <dgm:spPr/>
      <dgm:t>
        <a:bodyPr/>
        <a:lstStyle/>
        <a:p>
          <a:endParaRPr lang="en-US"/>
        </a:p>
      </dgm:t>
    </dgm:pt>
    <dgm:pt modelId="{89D751AA-CA84-DF46-A232-BFD8BDB4B58E}" type="sibTrans" cxnId="{88AE836F-6019-2E4D-8EA9-F85B253EE6BD}">
      <dgm:prSet/>
      <dgm:spPr/>
      <dgm:t>
        <a:bodyPr/>
        <a:lstStyle/>
        <a:p>
          <a:endParaRPr lang="en-US"/>
        </a:p>
      </dgm:t>
    </dgm:pt>
    <dgm:pt modelId="{C0733E8B-66BA-664D-8079-A03D743B7D4A}">
      <dgm:prSet phldrT="[Text]"/>
      <dgm:spPr/>
      <dgm:t>
        <a:bodyPr/>
        <a:lstStyle/>
        <a:p>
          <a:r>
            <a:rPr lang="en-US" dirty="0"/>
            <a:t>At Risk</a:t>
          </a:r>
        </a:p>
      </dgm:t>
    </dgm:pt>
    <dgm:pt modelId="{42B43480-7217-534B-95EB-482490F026EC}" type="parTrans" cxnId="{D74DE960-25D9-9943-921D-B783343C5A28}">
      <dgm:prSet/>
      <dgm:spPr/>
      <dgm:t>
        <a:bodyPr/>
        <a:lstStyle/>
        <a:p>
          <a:endParaRPr lang="en-US"/>
        </a:p>
      </dgm:t>
    </dgm:pt>
    <dgm:pt modelId="{E0ADDB14-5105-5D42-AF51-E44DA1F4B9D5}" type="sibTrans" cxnId="{D74DE960-25D9-9943-921D-B783343C5A28}">
      <dgm:prSet/>
      <dgm:spPr/>
      <dgm:t>
        <a:bodyPr/>
        <a:lstStyle/>
        <a:p>
          <a:endParaRPr lang="en-US"/>
        </a:p>
      </dgm:t>
    </dgm:pt>
    <dgm:pt modelId="{312CDEAB-32ED-F346-8029-26228EE3F982}">
      <dgm:prSet phldrT="[Text]"/>
      <dgm:spPr/>
      <dgm:t>
        <a:bodyPr/>
        <a:lstStyle/>
        <a:p>
          <a:r>
            <a:rPr lang="en-US" dirty="0"/>
            <a:t>Current / Former Special Ed</a:t>
          </a:r>
        </a:p>
      </dgm:t>
    </dgm:pt>
    <dgm:pt modelId="{A635E653-0A43-9D4D-888C-7520751C8A9D}" type="parTrans" cxnId="{EA26F07E-CD98-7E46-AE7E-43C3A959E753}">
      <dgm:prSet/>
      <dgm:spPr/>
      <dgm:t>
        <a:bodyPr/>
        <a:lstStyle/>
        <a:p>
          <a:endParaRPr lang="en-US"/>
        </a:p>
      </dgm:t>
    </dgm:pt>
    <dgm:pt modelId="{40BA31DC-7FCD-674F-8E06-8D2F1F246255}" type="sibTrans" cxnId="{EA26F07E-CD98-7E46-AE7E-43C3A959E753}">
      <dgm:prSet/>
      <dgm:spPr/>
      <dgm:t>
        <a:bodyPr/>
        <a:lstStyle/>
        <a:p>
          <a:endParaRPr lang="en-US"/>
        </a:p>
      </dgm:t>
    </dgm:pt>
    <dgm:pt modelId="{273027F0-48FB-6541-8897-6492D208B16B}">
      <dgm:prSet phldrT="[Text]"/>
      <dgm:spPr/>
      <dgm:t>
        <a:bodyPr/>
        <a:lstStyle/>
        <a:p>
          <a:r>
            <a:rPr lang="en-US" dirty="0"/>
            <a:t>Current EB/EL</a:t>
          </a:r>
        </a:p>
      </dgm:t>
    </dgm:pt>
    <dgm:pt modelId="{3793963D-A28D-3E42-B1B0-00E6DCEDEEC1}" type="parTrans" cxnId="{34CF9A30-0256-2E49-981C-329D9C177F49}">
      <dgm:prSet/>
      <dgm:spPr/>
      <dgm:t>
        <a:bodyPr/>
        <a:lstStyle/>
        <a:p>
          <a:endParaRPr lang="en-US"/>
        </a:p>
      </dgm:t>
    </dgm:pt>
    <dgm:pt modelId="{84DE976E-1390-7343-BB89-6D81E142B711}" type="sibTrans" cxnId="{34CF9A30-0256-2E49-981C-329D9C177F49}">
      <dgm:prSet/>
      <dgm:spPr/>
      <dgm:t>
        <a:bodyPr/>
        <a:lstStyle/>
        <a:p>
          <a:endParaRPr lang="en-US"/>
        </a:p>
      </dgm:t>
    </dgm:pt>
    <dgm:pt modelId="{20FF24A9-1AD0-7444-9DBE-B673FE07CFD9}">
      <dgm:prSet phldrT="[Text]"/>
      <dgm:spPr/>
      <dgm:t>
        <a:bodyPr/>
        <a:lstStyle/>
        <a:p>
          <a:r>
            <a:rPr lang="en-US" dirty="0"/>
            <a:t>Migrant</a:t>
          </a:r>
        </a:p>
      </dgm:t>
    </dgm:pt>
    <dgm:pt modelId="{05FD0BE4-E10D-4741-AE67-DD809FAAB236}" type="parTrans" cxnId="{24AFB9E5-9440-314E-8A55-5F9F03C05926}">
      <dgm:prSet/>
      <dgm:spPr/>
      <dgm:t>
        <a:bodyPr/>
        <a:lstStyle/>
        <a:p>
          <a:endParaRPr lang="en-US"/>
        </a:p>
      </dgm:t>
    </dgm:pt>
    <dgm:pt modelId="{B374D6C9-D2DE-8341-A0B9-5DE444AB7E52}" type="sibTrans" cxnId="{24AFB9E5-9440-314E-8A55-5F9F03C05926}">
      <dgm:prSet/>
      <dgm:spPr/>
      <dgm:t>
        <a:bodyPr/>
        <a:lstStyle/>
        <a:p>
          <a:endParaRPr lang="en-US"/>
        </a:p>
      </dgm:t>
    </dgm:pt>
    <dgm:pt modelId="{70208D6F-86F0-624B-9E3B-24EA4D68C51E}">
      <dgm:prSet phldrT="[Text]"/>
      <dgm:spPr/>
      <dgm:t>
        <a:bodyPr/>
        <a:lstStyle/>
        <a:p>
          <a:r>
            <a:rPr lang="en-US" dirty="0"/>
            <a:t>Gifted/Talented</a:t>
          </a:r>
        </a:p>
      </dgm:t>
    </dgm:pt>
    <dgm:pt modelId="{E258EF49-477D-8442-B714-DA311BE21D8A}" type="parTrans" cxnId="{A13FFCF6-12EE-A44E-870C-46E9AF1F0116}">
      <dgm:prSet/>
      <dgm:spPr/>
      <dgm:t>
        <a:bodyPr/>
        <a:lstStyle/>
        <a:p>
          <a:endParaRPr lang="en-US"/>
        </a:p>
      </dgm:t>
    </dgm:pt>
    <dgm:pt modelId="{7C122B29-D88A-B041-95BC-6901A48A7D4C}" type="sibTrans" cxnId="{A13FFCF6-12EE-A44E-870C-46E9AF1F0116}">
      <dgm:prSet/>
      <dgm:spPr/>
      <dgm:t>
        <a:bodyPr/>
        <a:lstStyle/>
        <a:p>
          <a:endParaRPr lang="en-US"/>
        </a:p>
      </dgm:t>
    </dgm:pt>
    <dgm:pt modelId="{CD1F0293-3118-8242-8789-91D13F5B8702}" type="pres">
      <dgm:prSet presAssocID="{C84B0B22-70BD-7843-861E-676EFC0866D3}" presName="Name0" presStyleCnt="0">
        <dgm:presLayoutVars>
          <dgm:dir/>
          <dgm:animLvl val="lvl"/>
          <dgm:resizeHandles val="exact"/>
        </dgm:presLayoutVars>
      </dgm:prSet>
      <dgm:spPr/>
    </dgm:pt>
    <dgm:pt modelId="{F8D41A6B-4955-0045-A93A-F5BA3960345C}" type="pres">
      <dgm:prSet presAssocID="{1CFB34E5-81E8-4746-929B-C1B45E8B38CD}" presName="composite" presStyleCnt="0"/>
      <dgm:spPr/>
    </dgm:pt>
    <dgm:pt modelId="{3D55E701-6143-9A4A-9BDA-D013E97973E9}" type="pres">
      <dgm:prSet presAssocID="{1CFB34E5-81E8-4746-929B-C1B45E8B38CD}" presName="parTx" presStyleLbl="alignNode1" presStyleIdx="0" presStyleCnt="2">
        <dgm:presLayoutVars>
          <dgm:chMax val="0"/>
          <dgm:chPref val="0"/>
          <dgm:bulletEnabled val="1"/>
        </dgm:presLayoutVars>
      </dgm:prSet>
      <dgm:spPr>
        <a:prstGeom prst="roundRect">
          <a:avLst/>
        </a:prstGeom>
      </dgm:spPr>
    </dgm:pt>
    <dgm:pt modelId="{525AC6C3-B5AE-2A45-8DAB-AE0A4A7AE093}" type="pres">
      <dgm:prSet presAssocID="{1CFB34E5-81E8-4746-929B-C1B45E8B38CD}" presName="desTx" presStyleLbl="alignAccFollowNode1" presStyleIdx="0" presStyleCnt="2" custLinFactNeighborX="-263" custLinFactNeighborY="643">
        <dgm:presLayoutVars>
          <dgm:bulletEnabled val="1"/>
        </dgm:presLayoutVars>
      </dgm:prSet>
      <dgm:spPr>
        <a:prstGeom prst="rect">
          <a:avLst/>
        </a:prstGeom>
      </dgm:spPr>
    </dgm:pt>
    <dgm:pt modelId="{DDEF9B6A-3F42-6D46-B26B-2265C33842CF}" type="pres">
      <dgm:prSet presAssocID="{0F68536B-04C9-8040-9CF6-E9FFA1414BB6}" presName="space" presStyleCnt="0"/>
      <dgm:spPr/>
    </dgm:pt>
    <dgm:pt modelId="{49B4BB80-5A37-0749-BCA3-B50C9EAF032C}" type="pres">
      <dgm:prSet presAssocID="{AE053A55-41F9-8241-B887-19F8A1819604}" presName="composite" presStyleCnt="0"/>
      <dgm:spPr/>
    </dgm:pt>
    <dgm:pt modelId="{F1EBC87F-E3C6-8E48-AD76-1454C506C383}" type="pres">
      <dgm:prSet presAssocID="{AE053A55-41F9-8241-B887-19F8A1819604}" presName="parTx" presStyleLbl="alignNode1" presStyleIdx="1" presStyleCnt="2">
        <dgm:presLayoutVars>
          <dgm:chMax val="0"/>
          <dgm:chPref val="0"/>
          <dgm:bulletEnabled val="1"/>
        </dgm:presLayoutVars>
      </dgm:prSet>
      <dgm:spPr>
        <a:prstGeom prst="roundRect">
          <a:avLst/>
        </a:prstGeom>
      </dgm:spPr>
    </dgm:pt>
    <dgm:pt modelId="{A8D03344-C72E-7D4C-9E31-1F16D54D1CA9}" type="pres">
      <dgm:prSet presAssocID="{AE053A55-41F9-8241-B887-19F8A1819604}" presName="desTx" presStyleLbl="alignAccFollowNode1" presStyleIdx="1" presStyleCnt="2" custLinFactNeighborX="850" custLinFactNeighborY="-175">
        <dgm:presLayoutVars>
          <dgm:bulletEnabled val="1"/>
        </dgm:presLayoutVars>
      </dgm:prSet>
      <dgm:spPr>
        <a:prstGeom prst="rect">
          <a:avLst/>
        </a:prstGeom>
      </dgm:spPr>
    </dgm:pt>
  </dgm:ptLst>
  <dgm:cxnLst>
    <dgm:cxn modelId="{150F1608-9363-AD48-B75F-2BB27B27ACEA}" srcId="{C84B0B22-70BD-7843-861E-676EFC0866D3}" destId="{1CFB34E5-81E8-4746-929B-C1B45E8B38CD}" srcOrd="0" destOrd="0" parTransId="{88B0C237-965D-7D4B-963C-ABBE478C33B4}" sibTransId="{0F68536B-04C9-8040-9CF6-E9FFA1414BB6}"/>
    <dgm:cxn modelId="{60A8E40B-146B-414D-83AA-21A81A37485C}" type="presOf" srcId="{C0733E8B-66BA-664D-8079-A03D743B7D4A}" destId="{A8D03344-C72E-7D4C-9E31-1F16D54D1CA9}" srcOrd="0" destOrd="1" presId="urn:microsoft.com/office/officeart/2005/8/layout/hList1"/>
    <dgm:cxn modelId="{2CB2EB27-2495-DC40-B595-23175843C593}" type="presOf" srcId="{AE053A55-41F9-8241-B887-19F8A1819604}" destId="{F1EBC87F-E3C6-8E48-AD76-1454C506C383}" srcOrd="0" destOrd="0" presId="urn:microsoft.com/office/officeart/2005/8/layout/hList1"/>
    <dgm:cxn modelId="{FCCC662D-3165-374A-9DE0-3A66D9F10E79}" type="presOf" srcId="{312CDEAB-32ED-F346-8029-26228EE3F982}" destId="{A8D03344-C72E-7D4C-9E31-1F16D54D1CA9}" srcOrd="0" destOrd="2" presId="urn:microsoft.com/office/officeart/2005/8/layout/hList1"/>
    <dgm:cxn modelId="{4212C12E-C836-DF4A-AC41-BDF206E8C220}" srcId="{1CFB34E5-81E8-4746-929B-C1B45E8B38CD}" destId="{9EB90D7C-120D-9F4D-8BF3-93BF7937D148}" srcOrd="0" destOrd="0" parTransId="{0F3F962A-B6D3-FF49-B7C9-7D06E19DE1A4}" sibTransId="{F1368D83-082A-AD47-93C6-D56A7F917AEE}"/>
    <dgm:cxn modelId="{34CF9A30-0256-2E49-981C-329D9C177F49}" srcId="{AE053A55-41F9-8241-B887-19F8A1819604}" destId="{273027F0-48FB-6541-8897-6492D208B16B}" srcOrd="3" destOrd="0" parTransId="{3793963D-A28D-3E42-B1B0-00E6DCEDEEC1}" sibTransId="{84DE976E-1390-7343-BB89-6D81E142B711}"/>
    <dgm:cxn modelId="{28CD1A3D-6198-C445-AAAA-E76C0900BD4E}" type="presOf" srcId="{1CFB34E5-81E8-4746-929B-C1B45E8B38CD}" destId="{3D55E701-6143-9A4A-9BDA-D013E97973E9}" srcOrd="0" destOrd="0" presId="urn:microsoft.com/office/officeart/2005/8/layout/hList1"/>
    <dgm:cxn modelId="{D74DE960-25D9-9943-921D-B783343C5A28}" srcId="{AE053A55-41F9-8241-B887-19F8A1819604}" destId="{C0733E8B-66BA-664D-8079-A03D743B7D4A}" srcOrd="1" destOrd="0" parTransId="{42B43480-7217-534B-95EB-482490F026EC}" sibTransId="{E0ADDB14-5105-5D42-AF51-E44DA1F4B9D5}"/>
    <dgm:cxn modelId="{EB46DD67-A030-4A46-AE6F-26BFB72668E7}" type="presOf" srcId="{527B8418-0193-B74B-9B14-F388CD59F721}" destId="{525AC6C3-B5AE-2A45-8DAB-AE0A4A7AE093}" srcOrd="0" destOrd="1" presId="urn:microsoft.com/office/officeart/2005/8/layout/hList1"/>
    <dgm:cxn modelId="{88AE836F-6019-2E4D-8EA9-F85B253EE6BD}" srcId="{1CFB34E5-81E8-4746-929B-C1B45E8B38CD}" destId="{527B8418-0193-B74B-9B14-F388CD59F721}" srcOrd="1" destOrd="0" parTransId="{6762D3CA-C4C2-8F4B-8B40-943A1117C7B6}" sibTransId="{89D751AA-CA84-DF46-A232-BFD8BDB4B58E}"/>
    <dgm:cxn modelId="{382A147C-A81D-E549-82C2-51EFAE7AAFE9}" srcId="{AE053A55-41F9-8241-B887-19F8A1819604}" destId="{A1A48A49-FF55-C74E-8692-14877E774F06}" srcOrd="0" destOrd="0" parTransId="{8FFE1629-7534-D24A-977A-4FA3A8654207}" sibTransId="{3F0E75A6-DE72-C84F-BC01-A1C45A536998}"/>
    <dgm:cxn modelId="{1BFAE57C-AFC7-1749-9C20-235FEEF24A7C}" type="presOf" srcId="{273027F0-48FB-6541-8897-6492D208B16B}" destId="{A8D03344-C72E-7D4C-9E31-1F16D54D1CA9}" srcOrd="0" destOrd="3" presId="urn:microsoft.com/office/officeart/2005/8/layout/hList1"/>
    <dgm:cxn modelId="{EA26F07E-CD98-7E46-AE7E-43C3A959E753}" srcId="{AE053A55-41F9-8241-B887-19F8A1819604}" destId="{312CDEAB-32ED-F346-8029-26228EE3F982}" srcOrd="2" destOrd="0" parTransId="{A635E653-0A43-9D4D-888C-7520751C8A9D}" sibTransId="{40BA31DC-7FCD-674F-8E06-8D2F1F246255}"/>
    <dgm:cxn modelId="{02F33B86-94FC-644B-8411-999389173FC7}" type="presOf" srcId="{C84B0B22-70BD-7843-861E-676EFC0866D3}" destId="{CD1F0293-3118-8242-8789-91D13F5B8702}" srcOrd="0" destOrd="0" presId="urn:microsoft.com/office/officeart/2005/8/layout/hList1"/>
    <dgm:cxn modelId="{58ACFB8E-4FAA-9C48-B300-6CDA1E207C98}" srcId="{C84B0B22-70BD-7843-861E-676EFC0866D3}" destId="{AE053A55-41F9-8241-B887-19F8A1819604}" srcOrd="1" destOrd="0" parTransId="{3FE365F5-E2C1-EB47-B83A-47B19DF5F85F}" sibTransId="{4A9429B7-20AB-0944-96E3-9D8D1FE2353A}"/>
    <dgm:cxn modelId="{B4182D93-8157-1A45-805F-68814C42E6F2}" type="presOf" srcId="{A1A48A49-FF55-C74E-8692-14877E774F06}" destId="{A8D03344-C72E-7D4C-9E31-1F16D54D1CA9}" srcOrd="0" destOrd="0" presId="urn:microsoft.com/office/officeart/2005/8/layout/hList1"/>
    <dgm:cxn modelId="{2AC196A2-7261-C849-B644-5543DCDAF957}" type="presOf" srcId="{9EB90D7C-120D-9F4D-8BF3-93BF7937D148}" destId="{525AC6C3-B5AE-2A45-8DAB-AE0A4A7AE093}" srcOrd="0" destOrd="0" presId="urn:microsoft.com/office/officeart/2005/8/layout/hList1"/>
    <dgm:cxn modelId="{386C71A8-EE0F-F448-9A64-CA1AE17FB430}" type="presOf" srcId="{20FF24A9-1AD0-7444-9DBE-B673FE07CFD9}" destId="{A8D03344-C72E-7D4C-9E31-1F16D54D1CA9}" srcOrd="0" destOrd="4" presId="urn:microsoft.com/office/officeart/2005/8/layout/hList1"/>
    <dgm:cxn modelId="{24AFB9E5-9440-314E-8A55-5F9F03C05926}" srcId="{AE053A55-41F9-8241-B887-19F8A1819604}" destId="{20FF24A9-1AD0-7444-9DBE-B673FE07CFD9}" srcOrd="4" destOrd="0" parTransId="{05FD0BE4-E10D-4741-AE67-DD809FAAB236}" sibTransId="{B374D6C9-D2DE-8341-A0B9-5DE444AB7E52}"/>
    <dgm:cxn modelId="{A13FFCF6-12EE-A44E-870C-46E9AF1F0116}" srcId="{AE053A55-41F9-8241-B887-19F8A1819604}" destId="{70208D6F-86F0-624B-9E3B-24EA4D68C51E}" srcOrd="5" destOrd="0" parTransId="{E258EF49-477D-8442-B714-DA311BE21D8A}" sibTransId="{7C122B29-D88A-B041-95BC-6901A48A7D4C}"/>
    <dgm:cxn modelId="{D398C8FA-7C10-D34C-BF7E-88FED373F293}" type="presOf" srcId="{70208D6F-86F0-624B-9E3B-24EA4D68C51E}" destId="{A8D03344-C72E-7D4C-9E31-1F16D54D1CA9}" srcOrd="0" destOrd="5" presId="urn:microsoft.com/office/officeart/2005/8/layout/hList1"/>
    <dgm:cxn modelId="{145247CF-9692-1446-9DE5-F7A3DB08948E}" type="presParOf" srcId="{CD1F0293-3118-8242-8789-91D13F5B8702}" destId="{F8D41A6B-4955-0045-A93A-F5BA3960345C}" srcOrd="0" destOrd="0" presId="urn:microsoft.com/office/officeart/2005/8/layout/hList1"/>
    <dgm:cxn modelId="{06C9D8C0-3C1B-B841-8521-4C16389A603C}" type="presParOf" srcId="{F8D41A6B-4955-0045-A93A-F5BA3960345C}" destId="{3D55E701-6143-9A4A-9BDA-D013E97973E9}" srcOrd="0" destOrd="0" presId="urn:microsoft.com/office/officeart/2005/8/layout/hList1"/>
    <dgm:cxn modelId="{C04A4DDE-2370-5244-BE08-A1B7AC28FB8B}" type="presParOf" srcId="{F8D41A6B-4955-0045-A93A-F5BA3960345C}" destId="{525AC6C3-B5AE-2A45-8DAB-AE0A4A7AE093}" srcOrd="1" destOrd="0" presId="urn:microsoft.com/office/officeart/2005/8/layout/hList1"/>
    <dgm:cxn modelId="{DB973090-C7F2-3A41-9F5B-3AFD58B778E2}" type="presParOf" srcId="{CD1F0293-3118-8242-8789-91D13F5B8702}" destId="{DDEF9B6A-3F42-6D46-B26B-2265C33842CF}" srcOrd="1" destOrd="0" presId="urn:microsoft.com/office/officeart/2005/8/layout/hList1"/>
    <dgm:cxn modelId="{3D163DCA-7CC5-4B4F-ACC7-AAD5E318BBC9}" type="presParOf" srcId="{CD1F0293-3118-8242-8789-91D13F5B8702}" destId="{49B4BB80-5A37-0749-BCA3-B50C9EAF032C}" srcOrd="2" destOrd="0" presId="urn:microsoft.com/office/officeart/2005/8/layout/hList1"/>
    <dgm:cxn modelId="{03DD3D68-A30C-C041-8B24-B5C29949F4B0}" type="presParOf" srcId="{49B4BB80-5A37-0749-BCA3-B50C9EAF032C}" destId="{F1EBC87F-E3C6-8E48-AD76-1454C506C383}" srcOrd="0" destOrd="0" presId="urn:microsoft.com/office/officeart/2005/8/layout/hList1"/>
    <dgm:cxn modelId="{DDA96D30-1826-3E47-9981-10990081A904}" type="presParOf" srcId="{49B4BB80-5A37-0749-BCA3-B50C9EAF032C}" destId="{A8D03344-C72E-7D4C-9E31-1F16D54D1CA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E9811FA-A4FF-F344-8877-757BC482A074}" type="doc">
      <dgm:prSet loTypeId="urn:microsoft.com/office/officeart/2005/8/layout/hChevron3" loCatId="" qsTypeId="urn:microsoft.com/office/officeart/2005/8/quickstyle/simple1" qsCatId="simple" csTypeId="urn:microsoft.com/office/officeart/2005/8/colors/accent1_2" csCatId="accent1" phldr="1"/>
      <dgm:spPr/>
    </dgm:pt>
    <dgm:pt modelId="{133A154E-9448-C84A-B503-8EFB74EA7976}">
      <dgm:prSet phldrT="[Text]"/>
      <dgm:spPr/>
      <dgm:t>
        <a:bodyPr/>
        <a:lstStyle/>
        <a:p>
          <a:r>
            <a:rPr lang="en-US" dirty="0"/>
            <a:t>TEA codes </a:t>
          </a:r>
        </a:p>
        <a:p>
          <a:r>
            <a:rPr lang="en-US" dirty="0"/>
            <a:t>(-1 and -3)</a:t>
          </a:r>
        </a:p>
      </dgm:t>
    </dgm:pt>
    <dgm:pt modelId="{68790214-3733-AF42-A5C5-52FA05275A24}" type="parTrans" cxnId="{3BA1E95D-A65F-D84F-BDAC-481811381D6E}">
      <dgm:prSet/>
      <dgm:spPr/>
      <dgm:t>
        <a:bodyPr/>
        <a:lstStyle/>
        <a:p>
          <a:endParaRPr lang="en-US"/>
        </a:p>
      </dgm:t>
    </dgm:pt>
    <dgm:pt modelId="{9A5AAACE-08C0-F94A-B273-051C5E269C27}" type="sibTrans" cxnId="{3BA1E95D-A65F-D84F-BDAC-481811381D6E}">
      <dgm:prSet/>
      <dgm:spPr/>
      <dgm:t>
        <a:bodyPr/>
        <a:lstStyle/>
        <a:p>
          <a:endParaRPr lang="en-US"/>
        </a:p>
      </dgm:t>
    </dgm:pt>
    <dgm:pt modelId="{EFC905F4-ACED-AF44-9446-5838BCF4B8B4}">
      <dgm:prSet phldrT="[Text]"/>
      <dgm:spPr/>
      <dgm:t>
        <a:bodyPr/>
        <a:lstStyle/>
        <a:p>
          <a:r>
            <a:rPr lang="en-US" dirty="0"/>
            <a:t>Converted to missing values</a:t>
          </a:r>
        </a:p>
      </dgm:t>
    </dgm:pt>
    <dgm:pt modelId="{86124993-3944-DC40-8B1C-80561A851B0D}" type="parTrans" cxnId="{1BFFAEF9-8568-8245-B84E-BBCC33E8536E}">
      <dgm:prSet/>
      <dgm:spPr/>
      <dgm:t>
        <a:bodyPr/>
        <a:lstStyle/>
        <a:p>
          <a:endParaRPr lang="en-US"/>
        </a:p>
      </dgm:t>
    </dgm:pt>
    <dgm:pt modelId="{2AFA5056-7A98-0A43-ADEC-E7235870EAFC}" type="sibTrans" cxnId="{1BFFAEF9-8568-8245-B84E-BBCC33E8536E}">
      <dgm:prSet/>
      <dgm:spPr/>
      <dgm:t>
        <a:bodyPr/>
        <a:lstStyle/>
        <a:p>
          <a:endParaRPr lang="en-US"/>
        </a:p>
      </dgm:t>
    </dgm:pt>
    <dgm:pt modelId="{6B27161C-07CC-4341-ACFE-67C9B6E7681D}">
      <dgm:prSet phldrT="[Text]"/>
      <dgm:spPr/>
      <dgm:t>
        <a:bodyPr/>
        <a:lstStyle/>
        <a:p>
          <a:r>
            <a:rPr lang="en-US" dirty="0"/>
            <a:t>Excluded from calculations</a:t>
          </a:r>
        </a:p>
      </dgm:t>
    </dgm:pt>
    <dgm:pt modelId="{D5FE17FF-2B9A-1548-897B-0AF1B1692922}" type="parTrans" cxnId="{39D8F8B1-AF90-BB4C-84EB-9C283F28920A}">
      <dgm:prSet/>
      <dgm:spPr/>
      <dgm:t>
        <a:bodyPr/>
        <a:lstStyle/>
        <a:p>
          <a:endParaRPr lang="en-US"/>
        </a:p>
      </dgm:t>
    </dgm:pt>
    <dgm:pt modelId="{5DC0A44B-6D26-8D4F-814A-646DB72E75DE}" type="sibTrans" cxnId="{39D8F8B1-AF90-BB4C-84EB-9C283F28920A}">
      <dgm:prSet/>
      <dgm:spPr/>
      <dgm:t>
        <a:bodyPr/>
        <a:lstStyle/>
        <a:p>
          <a:endParaRPr lang="en-US"/>
        </a:p>
      </dgm:t>
    </dgm:pt>
    <dgm:pt modelId="{039DEBD0-329D-F74A-9139-D02221B712B5}" type="pres">
      <dgm:prSet presAssocID="{6E9811FA-A4FF-F344-8877-757BC482A074}" presName="Name0" presStyleCnt="0">
        <dgm:presLayoutVars>
          <dgm:dir/>
          <dgm:resizeHandles val="exact"/>
        </dgm:presLayoutVars>
      </dgm:prSet>
      <dgm:spPr/>
    </dgm:pt>
    <dgm:pt modelId="{55412D9D-0BD9-3543-9FB1-1D1A843E68D0}" type="pres">
      <dgm:prSet presAssocID="{133A154E-9448-C84A-B503-8EFB74EA7976}" presName="parTxOnly" presStyleLbl="node1" presStyleIdx="0" presStyleCnt="3">
        <dgm:presLayoutVars>
          <dgm:bulletEnabled val="1"/>
        </dgm:presLayoutVars>
      </dgm:prSet>
      <dgm:spPr/>
    </dgm:pt>
    <dgm:pt modelId="{E3F8D8BE-64EB-2A49-BDD9-D54D87F554A2}" type="pres">
      <dgm:prSet presAssocID="{9A5AAACE-08C0-F94A-B273-051C5E269C27}" presName="parSpace" presStyleCnt="0"/>
      <dgm:spPr/>
    </dgm:pt>
    <dgm:pt modelId="{19BE9B66-13B9-5541-A636-B123A86A2246}" type="pres">
      <dgm:prSet presAssocID="{EFC905F4-ACED-AF44-9446-5838BCF4B8B4}" presName="parTxOnly" presStyleLbl="node1" presStyleIdx="1" presStyleCnt="3">
        <dgm:presLayoutVars>
          <dgm:bulletEnabled val="1"/>
        </dgm:presLayoutVars>
      </dgm:prSet>
      <dgm:spPr/>
    </dgm:pt>
    <dgm:pt modelId="{B0AC9F34-E0F8-9B4F-8642-D3040E71D30C}" type="pres">
      <dgm:prSet presAssocID="{2AFA5056-7A98-0A43-ADEC-E7235870EAFC}" presName="parSpace" presStyleCnt="0"/>
      <dgm:spPr/>
    </dgm:pt>
    <dgm:pt modelId="{2D931446-0DE0-964E-9262-04DF09F06870}" type="pres">
      <dgm:prSet presAssocID="{6B27161C-07CC-4341-ACFE-67C9B6E7681D}" presName="parTxOnly" presStyleLbl="node1" presStyleIdx="2" presStyleCnt="3">
        <dgm:presLayoutVars>
          <dgm:bulletEnabled val="1"/>
        </dgm:presLayoutVars>
      </dgm:prSet>
      <dgm:spPr/>
    </dgm:pt>
  </dgm:ptLst>
  <dgm:cxnLst>
    <dgm:cxn modelId="{5BBD6B27-6E71-6D41-8FB2-96718EBC25BF}" type="presOf" srcId="{133A154E-9448-C84A-B503-8EFB74EA7976}" destId="{55412D9D-0BD9-3543-9FB1-1D1A843E68D0}" srcOrd="0" destOrd="0" presId="urn:microsoft.com/office/officeart/2005/8/layout/hChevron3"/>
    <dgm:cxn modelId="{C4F0DD3A-2175-9C4C-8D13-79A6CE7FFF48}" type="presOf" srcId="{6B27161C-07CC-4341-ACFE-67C9B6E7681D}" destId="{2D931446-0DE0-964E-9262-04DF09F06870}" srcOrd="0" destOrd="0" presId="urn:microsoft.com/office/officeart/2005/8/layout/hChevron3"/>
    <dgm:cxn modelId="{3BA1E95D-A65F-D84F-BDAC-481811381D6E}" srcId="{6E9811FA-A4FF-F344-8877-757BC482A074}" destId="{133A154E-9448-C84A-B503-8EFB74EA7976}" srcOrd="0" destOrd="0" parTransId="{68790214-3733-AF42-A5C5-52FA05275A24}" sibTransId="{9A5AAACE-08C0-F94A-B273-051C5E269C27}"/>
    <dgm:cxn modelId="{39D8F8B1-AF90-BB4C-84EB-9C283F28920A}" srcId="{6E9811FA-A4FF-F344-8877-757BC482A074}" destId="{6B27161C-07CC-4341-ACFE-67C9B6E7681D}" srcOrd="2" destOrd="0" parTransId="{D5FE17FF-2B9A-1548-897B-0AF1B1692922}" sibTransId="{5DC0A44B-6D26-8D4F-814A-646DB72E75DE}"/>
    <dgm:cxn modelId="{D10C12E4-F227-5445-A7FA-7094B8C58BF7}" type="presOf" srcId="{EFC905F4-ACED-AF44-9446-5838BCF4B8B4}" destId="{19BE9B66-13B9-5541-A636-B123A86A2246}" srcOrd="0" destOrd="0" presId="urn:microsoft.com/office/officeart/2005/8/layout/hChevron3"/>
    <dgm:cxn modelId="{C8DB65E7-BB65-E348-8C1A-BB58CF1CD00C}" type="presOf" srcId="{6E9811FA-A4FF-F344-8877-757BC482A074}" destId="{039DEBD0-329D-F74A-9139-D02221B712B5}" srcOrd="0" destOrd="0" presId="urn:microsoft.com/office/officeart/2005/8/layout/hChevron3"/>
    <dgm:cxn modelId="{1BFFAEF9-8568-8245-B84E-BBCC33E8536E}" srcId="{6E9811FA-A4FF-F344-8877-757BC482A074}" destId="{EFC905F4-ACED-AF44-9446-5838BCF4B8B4}" srcOrd="1" destOrd="0" parTransId="{86124993-3944-DC40-8B1C-80561A851B0D}" sibTransId="{2AFA5056-7A98-0A43-ADEC-E7235870EAFC}"/>
    <dgm:cxn modelId="{D4D0C7A7-D2C1-9443-8DD7-DB05AE5E6464}" type="presParOf" srcId="{039DEBD0-329D-F74A-9139-D02221B712B5}" destId="{55412D9D-0BD9-3543-9FB1-1D1A843E68D0}" srcOrd="0" destOrd="0" presId="urn:microsoft.com/office/officeart/2005/8/layout/hChevron3"/>
    <dgm:cxn modelId="{A790B771-8A39-AD43-8651-2484ECEDE62E}" type="presParOf" srcId="{039DEBD0-329D-F74A-9139-D02221B712B5}" destId="{E3F8D8BE-64EB-2A49-BDD9-D54D87F554A2}" srcOrd="1" destOrd="0" presId="urn:microsoft.com/office/officeart/2005/8/layout/hChevron3"/>
    <dgm:cxn modelId="{CEB199E6-06D6-8643-9AB5-D7960AE0C5AF}" type="presParOf" srcId="{039DEBD0-329D-F74A-9139-D02221B712B5}" destId="{19BE9B66-13B9-5541-A636-B123A86A2246}" srcOrd="2" destOrd="0" presId="urn:microsoft.com/office/officeart/2005/8/layout/hChevron3"/>
    <dgm:cxn modelId="{DBBC853E-490C-6146-8EB5-142830B8EC2A}" type="presParOf" srcId="{039DEBD0-329D-F74A-9139-D02221B712B5}" destId="{B0AC9F34-E0F8-9B4F-8642-D3040E71D30C}" srcOrd="3" destOrd="0" presId="urn:microsoft.com/office/officeart/2005/8/layout/hChevron3"/>
    <dgm:cxn modelId="{CFC62574-AA1B-C14B-A4E4-550A4105F568}" type="presParOf" srcId="{039DEBD0-329D-F74A-9139-D02221B712B5}" destId="{2D931446-0DE0-964E-9262-04DF09F06870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4ECA36E-0AA7-0E48-A0D5-318F45C10D59}" type="doc">
      <dgm:prSet loTypeId="urn:microsoft.com/office/officeart/2005/8/layout/funnel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6039AC7-7ACC-1349-A135-C66C51D3229F}">
      <dgm:prSet phldrT="[Text]"/>
      <dgm:spPr/>
      <dgm:t>
        <a:bodyPr/>
        <a:lstStyle/>
        <a:p>
          <a:r>
            <a:rPr lang="en-US" dirty="0"/>
            <a:t>Grade 3</a:t>
          </a:r>
        </a:p>
      </dgm:t>
    </dgm:pt>
    <dgm:pt modelId="{AB74015C-C1E3-5E44-A147-8CB6271EB73E}" type="parTrans" cxnId="{86C083DA-4584-404D-B984-15B536C37DEC}">
      <dgm:prSet/>
      <dgm:spPr/>
      <dgm:t>
        <a:bodyPr/>
        <a:lstStyle/>
        <a:p>
          <a:endParaRPr lang="en-US"/>
        </a:p>
      </dgm:t>
    </dgm:pt>
    <dgm:pt modelId="{4AA1121E-DB53-EF46-9636-EDB9DD290D0B}" type="sibTrans" cxnId="{86C083DA-4584-404D-B984-15B536C37DEC}">
      <dgm:prSet/>
      <dgm:spPr/>
      <dgm:t>
        <a:bodyPr/>
        <a:lstStyle/>
        <a:p>
          <a:endParaRPr lang="en-US"/>
        </a:p>
      </dgm:t>
    </dgm:pt>
    <dgm:pt modelId="{1DBA3874-F8E5-E84E-A775-30CEFAF81DD4}">
      <dgm:prSet phldrT="[Text]"/>
      <dgm:spPr/>
      <dgm:t>
        <a:bodyPr/>
        <a:lstStyle/>
        <a:p>
          <a:r>
            <a:rPr lang="en-US" dirty="0"/>
            <a:t>Grade 4</a:t>
          </a:r>
        </a:p>
      </dgm:t>
    </dgm:pt>
    <dgm:pt modelId="{6825D289-D9F3-1B46-949D-850411A7BE35}" type="parTrans" cxnId="{568D8039-EDEC-924D-A6DC-0D952D69F662}">
      <dgm:prSet/>
      <dgm:spPr/>
      <dgm:t>
        <a:bodyPr/>
        <a:lstStyle/>
        <a:p>
          <a:endParaRPr lang="en-US"/>
        </a:p>
      </dgm:t>
    </dgm:pt>
    <dgm:pt modelId="{21A06A72-9E67-594D-BA7B-803BD124F029}" type="sibTrans" cxnId="{568D8039-EDEC-924D-A6DC-0D952D69F662}">
      <dgm:prSet/>
      <dgm:spPr/>
      <dgm:t>
        <a:bodyPr/>
        <a:lstStyle/>
        <a:p>
          <a:endParaRPr lang="en-US"/>
        </a:p>
      </dgm:t>
    </dgm:pt>
    <dgm:pt modelId="{A4C29AD9-0E3B-EC48-9272-5972C32376A1}">
      <dgm:prSet phldrT="[Text]"/>
      <dgm:spPr/>
      <dgm:t>
        <a:bodyPr/>
        <a:lstStyle/>
        <a:p>
          <a:r>
            <a:rPr lang="en-US" dirty="0"/>
            <a:t>Grade 5</a:t>
          </a:r>
        </a:p>
      </dgm:t>
    </dgm:pt>
    <dgm:pt modelId="{9E2394C6-902E-D74D-8421-538F95A5A575}" type="parTrans" cxnId="{5DCD4C6F-BDFA-DE4E-829F-4F59DC85A680}">
      <dgm:prSet/>
      <dgm:spPr/>
      <dgm:t>
        <a:bodyPr/>
        <a:lstStyle/>
        <a:p>
          <a:endParaRPr lang="en-US"/>
        </a:p>
      </dgm:t>
    </dgm:pt>
    <dgm:pt modelId="{21D37E64-2315-8A42-AD63-B5546B792D60}" type="sibTrans" cxnId="{5DCD4C6F-BDFA-DE4E-829F-4F59DC85A680}">
      <dgm:prSet/>
      <dgm:spPr/>
      <dgm:t>
        <a:bodyPr/>
        <a:lstStyle/>
        <a:p>
          <a:endParaRPr lang="en-US"/>
        </a:p>
      </dgm:t>
    </dgm:pt>
    <dgm:pt modelId="{0E076A95-FF1B-5844-9428-F05E1BDC5184}">
      <dgm:prSet phldrT="[Text]"/>
      <dgm:spPr/>
      <dgm:t>
        <a:bodyPr/>
        <a:lstStyle/>
        <a:p>
          <a:r>
            <a:rPr lang="en-US" dirty="0"/>
            <a:t>Combined dataset</a:t>
          </a:r>
        </a:p>
      </dgm:t>
    </dgm:pt>
    <dgm:pt modelId="{B716A24A-8A39-0B43-B8CA-9EC50352467F}" type="parTrans" cxnId="{0BF6F5C7-A186-D74B-9500-214C97A2E84B}">
      <dgm:prSet/>
      <dgm:spPr/>
      <dgm:t>
        <a:bodyPr/>
        <a:lstStyle/>
        <a:p>
          <a:endParaRPr lang="en-US"/>
        </a:p>
      </dgm:t>
    </dgm:pt>
    <dgm:pt modelId="{E9B8FD72-757D-1A41-86DA-5AB978AB796C}" type="sibTrans" cxnId="{0BF6F5C7-A186-D74B-9500-214C97A2E84B}">
      <dgm:prSet/>
      <dgm:spPr/>
      <dgm:t>
        <a:bodyPr/>
        <a:lstStyle/>
        <a:p>
          <a:endParaRPr lang="en-US"/>
        </a:p>
      </dgm:t>
    </dgm:pt>
    <dgm:pt modelId="{969777A9-5820-4447-9B6B-67BF912E3E17}" type="pres">
      <dgm:prSet presAssocID="{04ECA36E-0AA7-0E48-A0D5-318F45C10D59}" presName="Name0" presStyleCnt="0">
        <dgm:presLayoutVars>
          <dgm:chMax val="4"/>
          <dgm:resizeHandles val="exact"/>
        </dgm:presLayoutVars>
      </dgm:prSet>
      <dgm:spPr/>
    </dgm:pt>
    <dgm:pt modelId="{A895B13B-35B8-5540-8BD6-D94BCA1BE73E}" type="pres">
      <dgm:prSet presAssocID="{04ECA36E-0AA7-0E48-A0D5-318F45C10D59}" presName="ellipse" presStyleLbl="trBgShp" presStyleIdx="0" presStyleCnt="1"/>
      <dgm:spPr/>
    </dgm:pt>
    <dgm:pt modelId="{DBAB2F01-4D11-9840-8ECA-B7FF623A4F52}" type="pres">
      <dgm:prSet presAssocID="{04ECA36E-0AA7-0E48-A0D5-318F45C10D59}" presName="arrow1" presStyleLbl="fgShp" presStyleIdx="0" presStyleCnt="1"/>
      <dgm:spPr/>
    </dgm:pt>
    <dgm:pt modelId="{DCC83A2E-26FA-724A-8974-D672CBB8B28E}" type="pres">
      <dgm:prSet presAssocID="{04ECA36E-0AA7-0E48-A0D5-318F45C10D59}" presName="rectangle" presStyleLbl="revTx" presStyleIdx="0" presStyleCnt="1">
        <dgm:presLayoutVars>
          <dgm:bulletEnabled val="1"/>
        </dgm:presLayoutVars>
      </dgm:prSet>
      <dgm:spPr/>
    </dgm:pt>
    <dgm:pt modelId="{D28CCBB2-0A7F-8948-BA4A-9A6BC698D8E3}" type="pres">
      <dgm:prSet presAssocID="{36039AC7-7ACC-1349-A135-C66C51D3229F}" presName="item1" presStyleLbl="node1" presStyleIdx="0" presStyleCnt="3" custLinFactNeighborX="-10593" custLinFactNeighborY="-84755">
        <dgm:presLayoutVars>
          <dgm:bulletEnabled val="1"/>
        </dgm:presLayoutVars>
      </dgm:prSet>
      <dgm:spPr/>
    </dgm:pt>
    <dgm:pt modelId="{D6461B11-2AC7-7949-8AF2-409FECBA0AC2}" type="pres">
      <dgm:prSet presAssocID="{1DBA3874-F8E5-E84E-A775-30CEFAF81DD4}" presName="item2" presStyleLbl="node1" presStyleIdx="1" presStyleCnt="3" custLinFactNeighborX="-31420" custLinFactNeighborY="-46910">
        <dgm:presLayoutVars>
          <dgm:bulletEnabled val="1"/>
        </dgm:presLayoutVars>
      </dgm:prSet>
      <dgm:spPr/>
    </dgm:pt>
    <dgm:pt modelId="{45716BF2-A33E-3E48-B8CD-4012A5B557C5}" type="pres">
      <dgm:prSet presAssocID="{0E076A95-FF1B-5844-9428-F05E1BDC5184}" presName="item3" presStyleLbl="node1" presStyleIdx="2" presStyleCnt="3" custLinFactNeighborX="60260" custLinFactNeighborY="-21752">
        <dgm:presLayoutVars>
          <dgm:bulletEnabled val="1"/>
        </dgm:presLayoutVars>
      </dgm:prSet>
      <dgm:spPr/>
    </dgm:pt>
    <dgm:pt modelId="{9A3C8B48-AD0E-4A4C-A9CE-3A8C42E5BF9B}" type="pres">
      <dgm:prSet presAssocID="{04ECA36E-0AA7-0E48-A0D5-318F45C10D59}" presName="funnel" presStyleLbl="trAlignAcc1" presStyleIdx="0" presStyleCnt="1"/>
      <dgm:spPr/>
    </dgm:pt>
  </dgm:ptLst>
  <dgm:cxnLst>
    <dgm:cxn modelId="{E39EC035-6B7E-CD4F-88E7-67117EE46F3E}" type="presOf" srcId="{36039AC7-7ACC-1349-A135-C66C51D3229F}" destId="{D6461B11-2AC7-7949-8AF2-409FECBA0AC2}" srcOrd="0" destOrd="0" presId="urn:microsoft.com/office/officeart/2005/8/layout/funnel1"/>
    <dgm:cxn modelId="{568D8039-EDEC-924D-A6DC-0D952D69F662}" srcId="{04ECA36E-0AA7-0E48-A0D5-318F45C10D59}" destId="{1DBA3874-F8E5-E84E-A775-30CEFAF81DD4}" srcOrd="2" destOrd="0" parTransId="{6825D289-D9F3-1B46-949D-850411A7BE35}" sibTransId="{21A06A72-9E67-594D-BA7B-803BD124F029}"/>
    <dgm:cxn modelId="{5DCD4C6F-BDFA-DE4E-829F-4F59DC85A680}" srcId="{04ECA36E-0AA7-0E48-A0D5-318F45C10D59}" destId="{A4C29AD9-0E3B-EC48-9272-5972C32376A1}" srcOrd="0" destOrd="0" parTransId="{9E2394C6-902E-D74D-8421-538F95A5A575}" sibTransId="{21D37E64-2315-8A42-AD63-B5546B792D60}"/>
    <dgm:cxn modelId="{E7774B88-8126-0541-BEC3-9A02C2C5D3D6}" type="presOf" srcId="{04ECA36E-0AA7-0E48-A0D5-318F45C10D59}" destId="{969777A9-5820-4447-9B6B-67BF912E3E17}" srcOrd="0" destOrd="0" presId="urn:microsoft.com/office/officeart/2005/8/layout/funnel1"/>
    <dgm:cxn modelId="{0C033F9C-86A5-AB40-B193-E5EFFA6C49E1}" type="presOf" srcId="{0E076A95-FF1B-5844-9428-F05E1BDC5184}" destId="{DCC83A2E-26FA-724A-8974-D672CBB8B28E}" srcOrd="0" destOrd="0" presId="urn:microsoft.com/office/officeart/2005/8/layout/funnel1"/>
    <dgm:cxn modelId="{1D3133A2-A85A-AD42-B300-53625170C08C}" type="presOf" srcId="{1DBA3874-F8E5-E84E-A775-30CEFAF81DD4}" destId="{D28CCBB2-0A7F-8948-BA4A-9A6BC698D8E3}" srcOrd="0" destOrd="0" presId="urn:microsoft.com/office/officeart/2005/8/layout/funnel1"/>
    <dgm:cxn modelId="{FA9DABBA-288B-F949-9CFC-6E69B84480BB}" type="presOf" srcId="{A4C29AD9-0E3B-EC48-9272-5972C32376A1}" destId="{45716BF2-A33E-3E48-B8CD-4012A5B557C5}" srcOrd="0" destOrd="0" presId="urn:microsoft.com/office/officeart/2005/8/layout/funnel1"/>
    <dgm:cxn modelId="{0BF6F5C7-A186-D74B-9500-214C97A2E84B}" srcId="{04ECA36E-0AA7-0E48-A0D5-318F45C10D59}" destId="{0E076A95-FF1B-5844-9428-F05E1BDC5184}" srcOrd="3" destOrd="0" parTransId="{B716A24A-8A39-0B43-B8CA-9EC50352467F}" sibTransId="{E9B8FD72-757D-1A41-86DA-5AB978AB796C}"/>
    <dgm:cxn modelId="{86C083DA-4584-404D-B984-15B536C37DEC}" srcId="{04ECA36E-0AA7-0E48-A0D5-318F45C10D59}" destId="{36039AC7-7ACC-1349-A135-C66C51D3229F}" srcOrd="1" destOrd="0" parTransId="{AB74015C-C1E3-5E44-A147-8CB6271EB73E}" sibTransId="{4AA1121E-DB53-EF46-9636-EDB9DD290D0B}"/>
    <dgm:cxn modelId="{3D8249F1-9A49-5344-A0AE-970C70AC4A3F}" type="presParOf" srcId="{969777A9-5820-4447-9B6B-67BF912E3E17}" destId="{A895B13B-35B8-5540-8BD6-D94BCA1BE73E}" srcOrd="0" destOrd="0" presId="urn:microsoft.com/office/officeart/2005/8/layout/funnel1"/>
    <dgm:cxn modelId="{49A7ED13-F283-6E46-AA27-B56F3FADB25F}" type="presParOf" srcId="{969777A9-5820-4447-9B6B-67BF912E3E17}" destId="{DBAB2F01-4D11-9840-8ECA-B7FF623A4F52}" srcOrd="1" destOrd="0" presId="urn:microsoft.com/office/officeart/2005/8/layout/funnel1"/>
    <dgm:cxn modelId="{8B6F785F-B5A2-6E4F-82D4-A3D7F5EDA4F5}" type="presParOf" srcId="{969777A9-5820-4447-9B6B-67BF912E3E17}" destId="{DCC83A2E-26FA-724A-8974-D672CBB8B28E}" srcOrd="2" destOrd="0" presId="urn:microsoft.com/office/officeart/2005/8/layout/funnel1"/>
    <dgm:cxn modelId="{3FF062F0-8094-7D4F-9829-F43327A4BD5C}" type="presParOf" srcId="{969777A9-5820-4447-9B6B-67BF912E3E17}" destId="{D28CCBB2-0A7F-8948-BA4A-9A6BC698D8E3}" srcOrd="3" destOrd="0" presId="urn:microsoft.com/office/officeart/2005/8/layout/funnel1"/>
    <dgm:cxn modelId="{EE940128-700D-C24E-BA5A-3C414860AB01}" type="presParOf" srcId="{969777A9-5820-4447-9B6B-67BF912E3E17}" destId="{D6461B11-2AC7-7949-8AF2-409FECBA0AC2}" srcOrd="4" destOrd="0" presId="urn:microsoft.com/office/officeart/2005/8/layout/funnel1"/>
    <dgm:cxn modelId="{82305971-6F7A-0E4C-AA28-4DE2E6910815}" type="presParOf" srcId="{969777A9-5820-4447-9B6B-67BF912E3E17}" destId="{45716BF2-A33E-3E48-B8CD-4012A5B557C5}" srcOrd="5" destOrd="0" presId="urn:microsoft.com/office/officeart/2005/8/layout/funnel1"/>
    <dgm:cxn modelId="{536BF532-1368-B64A-A529-929634D10E9A}" type="presParOf" srcId="{969777A9-5820-4447-9B6B-67BF912E3E17}" destId="{9A3C8B48-AD0E-4A4C-A9CE-3A8C42E5BF9B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4ECA36E-0AA7-0E48-A0D5-318F45C10D59}" type="doc">
      <dgm:prSet loTypeId="urn:microsoft.com/office/officeart/2005/8/layout/funnel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6039AC7-7ACC-1349-A135-C66C51D3229F}">
      <dgm:prSet phldrT="[Text]"/>
      <dgm:spPr/>
      <dgm:t>
        <a:bodyPr/>
        <a:lstStyle/>
        <a:p>
          <a:r>
            <a:rPr lang="en-US" dirty="0"/>
            <a:t>Grade 3</a:t>
          </a:r>
        </a:p>
      </dgm:t>
    </dgm:pt>
    <dgm:pt modelId="{AB74015C-C1E3-5E44-A147-8CB6271EB73E}" type="parTrans" cxnId="{86C083DA-4584-404D-B984-15B536C37DEC}">
      <dgm:prSet/>
      <dgm:spPr/>
      <dgm:t>
        <a:bodyPr/>
        <a:lstStyle/>
        <a:p>
          <a:endParaRPr lang="en-US"/>
        </a:p>
      </dgm:t>
    </dgm:pt>
    <dgm:pt modelId="{4AA1121E-DB53-EF46-9636-EDB9DD290D0B}" type="sibTrans" cxnId="{86C083DA-4584-404D-B984-15B536C37DEC}">
      <dgm:prSet/>
      <dgm:spPr/>
      <dgm:t>
        <a:bodyPr/>
        <a:lstStyle/>
        <a:p>
          <a:endParaRPr lang="en-US"/>
        </a:p>
      </dgm:t>
    </dgm:pt>
    <dgm:pt modelId="{1DBA3874-F8E5-E84E-A775-30CEFAF81DD4}">
      <dgm:prSet phldrT="[Text]"/>
      <dgm:spPr/>
      <dgm:t>
        <a:bodyPr/>
        <a:lstStyle/>
        <a:p>
          <a:r>
            <a:rPr lang="en-US" dirty="0"/>
            <a:t>Grade 4</a:t>
          </a:r>
        </a:p>
      </dgm:t>
    </dgm:pt>
    <dgm:pt modelId="{6825D289-D9F3-1B46-949D-850411A7BE35}" type="parTrans" cxnId="{568D8039-EDEC-924D-A6DC-0D952D69F662}">
      <dgm:prSet/>
      <dgm:spPr/>
      <dgm:t>
        <a:bodyPr/>
        <a:lstStyle/>
        <a:p>
          <a:endParaRPr lang="en-US"/>
        </a:p>
      </dgm:t>
    </dgm:pt>
    <dgm:pt modelId="{21A06A72-9E67-594D-BA7B-803BD124F029}" type="sibTrans" cxnId="{568D8039-EDEC-924D-A6DC-0D952D69F662}">
      <dgm:prSet/>
      <dgm:spPr/>
      <dgm:t>
        <a:bodyPr/>
        <a:lstStyle/>
        <a:p>
          <a:endParaRPr lang="en-US"/>
        </a:p>
      </dgm:t>
    </dgm:pt>
    <dgm:pt modelId="{A4C29AD9-0E3B-EC48-9272-5972C32376A1}">
      <dgm:prSet phldrT="[Text]"/>
      <dgm:spPr/>
      <dgm:t>
        <a:bodyPr/>
        <a:lstStyle/>
        <a:p>
          <a:r>
            <a:rPr lang="en-US" dirty="0"/>
            <a:t>Grade 5</a:t>
          </a:r>
        </a:p>
      </dgm:t>
    </dgm:pt>
    <dgm:pt modelId="{9E2394C6-902E-D74D-8421-538F95A5A575}" type="parTrans" cxnId="{5DCD4C6F-BDFA-DE4E-829F-4F59DC85A680}">
      <dgm:prSet/>
      <dgm:spPr/>
      <dgm:t>
        <a:bodyPr/>
        <a:lstStyle/>
        <a:p>
          <a:endParaRPr lang="en-US"/>
        </a:p>
      </dgm:t>
    </dgm:pt>
    <dgm:pt modelId="{21D37E64-2315-8A42-AD63-B5546B792D60}" type="sibTrans" cxnId="{5DCD4C6F-BDFA-DE4E-829F-4F59DC85A680}">
      <dgm:prSet/>
      <dgm:spPr/>
      <dgm:t>
        <a:bodyPr/>
        <a:lstStyle/>
        <a:p>
          <a:endParaRPr lang="en-US"/>
        </a:p>
      </dgm:t>
    </dgm:pt>
    <dgm:pt modelId="{0E076A95-FF1B-5844-9428-F05E1BDC5184}">
      <dgm:prSet phldrT="[Text]"/>
      <dgm:spPr/>
      <dgm:t>
        <a:bodyPr/>
        <a:lstStyle/>
        <a:p>
          <a:r>
            <a:rPr lang="en-US" dirty="0"/>
            <a:t>Combined dataset</a:t>
          </a:r>
        </a:p>
      </dgm:t>
    </dgm:pt>
    <dgm:pt modelId="{B716A24A-8A39-0B43-B8CA-9EC50352467F}" type="parTrans" cxnId="{0BF6F5C7-A186-D74B-9500-214C97A2E84B}">
      <dgm:prSet/>
      <dgm:spPr/>
      <dgm:t>
        <a:bodyPr/>
        <a:lstStyle/>
        <a:p>
          <a:endParaRPr lang="en-US"/>
        </a:p>
      </dgm:t>
    </dgm:pt>
    <dgm:pt modelId="{E9B8FD72-757D-1A41-86DA-5AB978AB796C}" type="sibTrans" cxnId="{0BF6F5C7-A186-D74B-9500-214C97A2E84B}">
      <dgm:prSet/>
      <dgm:spPr/>
      <dgm:t>
        <a:bodyPr/>
        <a:lstStyle/>
        <a:p>
          <a:endParaRPr lang="en-US"/>
        </a:p>
      </dgm:t>
    </dgm:pt>
    <dgm:pt modelId="{969777A9-5820-4447-9B6B-67BF912E3E17}" type="pres">
      <dgm:prSet presAssocID="{04ECA36E-0AA7-0E48-A0D5-318F45C10D59}" presName="Name0" presStyleCnt="0">
        <dgm:presLayoutVars>
          <dgm:chMax val="4"/>
          <dgm:resizeHandles val="exact"/>
        </dgm:presLayoutVars>
      </dgm:prSet>
      <dgm:spPr/>
    </dgm:pt>
    <dgm:pt modelId="{A895B13B-35B8-5540-8BD6-D94BCA1BE73E}" type="pres">
      <dgm:prSet presAssocID="{04ECA36E-0AA7-0E48-A0D5-318F45C10D59}" presName="ellipse" presStyleLbl="trBgShp" presStyleIdx="0" presStyleCnt="1"/>
      <dgm:spPr/>
    </dgm:pt>
    <dgm:pt modelId="{DBAB2F01-4D11-9840-8ECA-B7FF623A4F52}" type="pres">
      <dgm:prSet presAssocID="{04ECA36E-0AA7-0E48-A0D5-318F45C10D59}" presName="arrow1" presStyleLbl="fgShp" presStyleIdx="0" presStyleCnt="1"/>
      <dgm:spPr/>
    </dgm:pt>
    <dgm:pt modelId="{DCC83A2E-26FA-724A-8974-D672CBB8B28E}" type="pres">
      <dgm:prSet presAssocID="{04ECA36E-0AA7-0E48-A0D5-318F45C10D59}" presName="rectangle" presStyleLbl="revTx" presStyleIdx="0" presStyleCnt="1">
        <dgm:presLayoutVars>
          <dgm:bulletEnabled val="1"/>
        </dgm:presLayoutVars>
      </dgm:prSet>
      <dgm:spPr/>
    </dgm:pt>
    <dgm:pt modelId="{ED4E222A-33F0-BF4E-8E63-71A31035244B}" type="pres">
      <dgm:prSet presAssocID="{1DBA3874-F8E5-E84E-A775-30CEFAF81DD4}" presName="item1" presStyleLbl="node1" presStyleIdx="0" presStyleCnt="3" custScaleX="67479" custScaleY="67479" custLinFactNeighborX="-10593" custLinFactNeighborY="25035">
        <dgm:presLayoutVars>
          <dgm:bulletEnabled val="1"/>
        </dgm:presLayoutVars>
      </dgm:prSet>
      <dgm:spPr/>
    </dgm:pt>
    <dgm:pt modelId="{124C22BA-3C9A-4747-851C-D47C5D2FD80C}" type="pres">
      <dgm:prSet presAssocID="{A4C29AD9-0E3B-EC48-9272-5972C32376A1}" presName="item2" presStyleLbl="node1" presStyleIdx="1" presStyleCnt="3" custScaleX="67479" custScaleY="67479" custLinFactNeighborX="15090" custLinFactNeighborY="51424">
        <dgm:presLayoutVars>
          <dgm:bulletEnabled val="1"/>
        </dgm:presLayoutVars>
      </dgm:prSet>
      <dgm:spPr/>
    </dgm:pt>
    <dgm:pt modelId="{45716BF2-A33E-3E48-B8CD-4012A5B557C5}" type="pres">
      <dgm:prSet presAssocID="{0E076A95-FF1B-5844-9428-F05E1BDC5184}" presName="item3" presStyleLbl="node1" presStyleIdx="2" presStyleCnt="3" custScaleX="67479" custScaleY="67479" custLinFactNeighborX="8740" custLinFactNeighborY="70989">
        <dgm:presLayoutVars>
          <dgm:bulletEnabled val="1"/>
        </dgm:presLayoutVars>
      </dgm:prSet>
      <dgm:spPr/>
    </dgm:pt>
    <dgm:pt modelId="{9A3C8B48-AD0E-4A4C-A9CE-3A8C42E5BF9B}" type="pres">
      <dgm:prSet presAssocID="{04ECA36E-0AA7-0E48-A0D5-318F45C10D59}" presName="funnel" presStyleLbl="trAlignAcc1" presStyleIdx="0" presStyleCnt="1"/>
      <dgm:spPr/>
    </dgm:pt>
  </dgm:ptLst>
  <dgm:cxnLst>
    <dgm:cxn modelId="{568D8039-EDEC-924D-A6DC-0D952D69F662}" srcId="{04ECA36E-0AA7-0E48-A0D5-318F45C10D59}" destId="{1DBA3874-F8E5-E84E-A775-30CEFAF81DD4}" srcOrd="1" destOrd="0" parTransId="{6825D289-D9F3-1B46-949D-850411A7BE35}" sibTransId="{21A06A72-9E67-594D-BA7B-803BD124F029}"/>
    <dgm:cxn modelId="{7FCD0E5E-D2F1-154E-9EA6-91DF9BFADDBB}" type="presOf" srcId="{A4C29AD9-0E3B-EC48-9272-5972C32376A1}" destId="{ED4E222A-33F0-BF4E-8E63-71A31035244B}" srcOrd="0" destOrd="0" presId="urn:microsoft.com/office/officeart/2005/8/layout/funnel1"/>
    <dgm:cxn modelId="{5DCD4C6F-BDFA-DE4E-829F-4F59DC85A680}" srcId="{04ECA36E-0AA7-0E48-A0D5-318F45C10D59}" destId="{A4C29AD9-0E3B-EC48-9272-5972C32376A1}" srcOrd="2" destOrd="0" parTransId="{9E2394C6-902E-D74D-8421-538F95A5A575}" sibTransId="{21D37E64-2315-8A42-AD63-B5546B792D60}"/>
    <dgm:cxn modelId="{E7774B88-8126-0541-BEC3-9A02C2C5D3D6}" type="presOf" srcId="{04ECA36E-0AA7-0E48-A0D5-318F45C10D59}" destId="{969777A9-5820-4447-9B6B-67BF912E3E17}" srcOrd="0" destOrd="0" presId="urn:microsoft.com/office/officeart/2005/8/layout/funnel1"/>
    <dgm:cxn modelId="{9507658A-FD46-F64F-B81D-A95008506C72}" type="presOf" srcId="{36039AC7-7ACC-1349-A135-C66C51D3229F}" destId="{45716BF2-A33E-3E48-B8CD-4012A5B557C5}" srcOrd="0" destOrd="0" presId="urn:microsoft.com/office/officeart/2005/8/layout/funnel1"/>
    <dgm:cxn modelId="{7683109B-167B-664B-A0EF-448A2C6FEE5B}" type="presOf" srcId="{1DBA3874-F8E5-E84E-A775-30CEFAF81DD4}" destId="{124C22BA-3C9A-4747-851C-D47C5D2FD80C}" srcOrd="0" destOrd="0" presId="urn:microsoft.com/office/officeart/2005/8/layout/funnel1"/>
    <dgm:cxn modelId="{0BF6F5C7-A186-D74B-9500-214C97A2E84B}" srcId="{04ECA36E-0AA7-0E48-A0D5-318F45C10D59}" destId="{0E076A95-FF1B-5844-9428-F05E1BDC5184}" srcOrd="3" destOrd="0" parTransId="{B716A24A-8A39-0B43-B8CA-9EC50352467F}" sibTransId="{E9B8FD72-757D-1A41-86DA-5AB978AB796C}"/>
    <dgm:cxn modelId="{86C083DA-4584-404D-B984-15B536C37DEC}" srcId="{04ECA36E-0AA7-0E48-A0D5-318F45C10D59}" destId="{36039AC7-7ACC-1349-A135-C66C51D3229F}" srcOrd="0" destOrd="0" parTransId="{AB74015C-C1E3-5E44-A147-8CB6271EB73E}" sibTransId="{4AA1121E-DB53-EF46-9636-EDB9DD290D0B}"/>
    <dgm:cxn modelId="{319ACDE8-0D09-A04F-AD71-80588C60F74A}" type="presOf" srcId="{0E076A95-FF1B-5844-9428-F05E1BDC5184}" destId="{DCC83A2E-26FA-724A-8974-D672CBB8B28E}" srcOrd="0" destOrd="0" presId="urn:microsoft.com/office/officeart/2005/8/layout/funnel1"/>
    <dgm:cxn modelId="{CA5E4284-EC71-C24E-ABE5-8AAEC93973E2}" type="presParOf" srcId="{969777A9-5820-4447-9B6B-67BF912E3E17}" destId="{A895B13B-35B8-5540-8BD6-D94BCA1BE73E}" srcOrd="0" destOrd="0" presId="urn:microsoft.com/office/officeart/2005/8/layout/funnel1"/>
    <dgm:cxn modelId="{05134E2F-7E40-274C-BA9F-DAE4283BF395}" type="presParOf" srcId="{969777A9-5820-4447-9B6B-67BF912E3E17}" destId="{DBAB2F01-4D11-9840-8ECA-B7FF623A4F52}" srcOrd="1" destOrd="0" presId="urn:microsoft.com/office/officeart/2005/8/layout/funnel1"/>
    <dgm:cxn modelId="{55048728-097C-1E4F-901E-6FDD8E1C2DF6}" type="presParOf" srcId="{969777A9-5820-4447-9B6B-67BF912E3E17}" destId="{DCC83A2E-26FA-724A-8974-D672CBB8B28E}" srcOrd="2" destOrd="0" presId="urn:microsoft.com/office/officeart/2005/8/layout/funnel1"/>
    <dgm:cxn modelId="{3FC14187-A1BA-1B44-95DC-F2C5607085EA}" type="presParOf" srcId="{969777A9-5820-4447-9B6B-67BF912E3E17}" destId="{ED4E222A-33F0-BF4E-8E63-71A31035244B}" srcOrd="3" destOrd="0" presId="urn:microsoft.com/office/officeart/2005/8/layout/funnel1"/>
    <dgm:cxn modelId="{38F4E410-D359-D442-B7E9-92845105D761}" type="presParOf" srcId="{969777A9-5820-4447-9B6B-67BF912E3E17}" destId="{124C22BA-3C9A-4747-851C-D47C5D2FD80C}" srcOrd="4" destOrd="0" presId="urn:microsoft.com/office/officeart/2005/8/layout/funnel1"/>
    <dgm:cxn modelId="{C1809F00-E041-304D-9C0D-0B3698E70CD3}" type="presParOf" srcId="{969777A9-5820-4447-9B6B-67BF912E3E17}" destId="{45716BF2-A33E-3E48-B8CD-4012A5B557C5}" srcOrd="5" destOrd="0" presId="urn:microsoft.com/office/officeart/2005/8/layout/funnel1"/>
    <dgm:cxn modelId="{DE1998E5-3FCA-FA46-BC05-831689ABE5B9}" type="presParOf" srcId="{969777A9-5820-4447-9B6B-67BF912E3E17}" destId="{9A3C8B48-AD0E-4A4C-A9CE-3A8C42E5BF9B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003C045-D36B-6A43-941D-DE176A0AE492}" type="doc">
      <dgm:prSet loTypeId="urn:microsoft.com/office/officeart/2005/8/layout/equation1" loCatId="" qsTypeId="urn:microsoft.com/office/officeart/2005/8/quickstyle/simple1" qsCatId="simple" csTypeId="urn:microsoft.com/office/officeart/2005/8/colors/accent1_2" csCatId="accent1" phldr="1"/>
      <dgm:spPr/>
    </dgm:pt>
    <dgm:pt modelId="{4B1C70BB-BA1A-4B44-BC66-84881354D7DA}">
      <dgm:prSet phldrT="[Text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 dirty="0"/>
            <a:t>Total Tested</a:t>
          </a:r>
        </a:p>
      </dgm:t>
    </dgm:pt>
    <dgm:pt modelId="{4AC84F52-D39A-1D41-996C-080B1A4684AA}" type="parTrans" cxnId="{7B10B73E-20D1-A04B-98F3-02B31ADC555F}">
      <dgm:prSet/>
      <dgm:spPr/>
      <dgm:t>
        <a:bodyPr/>
        <a:lstStyle/>
        <a:p>
          <a:endParaRPr lang="en-US"/>
        </a:p>
      </dgm:t>
    </dgm:pt>
    <dgm:pt modelId="{D1D9EDD0-8014-8F45-B0FA-4BBEB98B3BF8}" type="sibTrans" cxnId="{7B10B73E-20D1-A04B-98F3-02B31ADC555F}">
      <dgm:prSet/>
      <dgm:spPr>
        <a:solidFill>
          <a:schemeClr val="accent1"/>
        </a:solidFill>
      </dgm:spPr>
      <dgm:t>
        <a:bodyPr/>
        <a:lstStyle/>
        <a:p>
          <a:endParaRPr lang="en-US"/>
        </a:p>
      </dgm:t>
    </dgm:pt>
    <dgm:pt modelId="{63B37DBE-1F85-984E-BD28-7792C73B186F}">
      <dgm:prSet phldrT="[Text]"/>
      <dgm:spPr>
        <a:solidFill>
          <a:schemeClr val="accent4"/>
        </a:solidFill>
      </dgm:spPr>
      <dgm:t>
        <a:bodyPr/>
        <a:lstStyle/>
        <a:p>
          <a:r>
            <a:rPr lang="en-US" dirty="0"/>
            <a:t>Approaches or Above</a:t>
          </a:r>
        </a:p>
      </dgm:t>
    </dgm:pt>
    <dgm:pt modelId="{3BD26450-E471-6542-80A0-D17679FFDD2B}" type="parTrans" cxnId="{6297B2DE-5E2F-3748-95C6-15C625284E55}">
      <dgm:prSet/>
      <dgm:spPr/>
      <dgm:t>
        <a:bodyPr/>
        <a:lstStyle/>
        <a:p>
          <a:endParaRPr lang="en-US"/>
        </a:p>
      </dgm:t>
    </dgm:pt>
    <dgm:pt modelId="{C6B26876-AD6A-1046-B2AD-0ECB10C10794}" type="sibTrans" cxnId="{6297B2DE-5E2F-3748-95C6-15C625284E55}">
      <dgm:prSet/>
      <dgm:spPr>
        <a:solidFill>
          <a:schemeClr val="accent1"/>
        </a:solidFill>
      </dgm:spPr>
      <dgm:t>
        <a:bodyPr/>
        <a:lstStyle/>
        <a:p>
          <a:endParaRPr lang="en-US"/>
        </a:p>
      </dgm:t>
    </dgm:pt>
    <dgm:pt modelId="{736D22E8-874C-2149-955D-335591DA27BF}">
      <dgm:prSet phldrT="[Text]"/>
      <dgm:spPr>
        <a:solidFill>
          <a:srgbClr val="FF0000"/>
        </a:solidFill>
      </dgm:spPr>
      <dgm:t>
        <a:bodyPr/>
        <a:lstStyle/>
        <a:p>
          <a:r>
            <a:rPr lang="en-US" dirty="0"/>
            <a:t>Did Not Meet</a:t>
          </a:r>
        </a:p>
      </dgm:t>
    </dgm:pt>
    <dgm:pt modelId="{D2C76D89-9EFE-AF41-B8CD-471C3F0E9E27}" type="parTrans" cxnId="{81C22E42-68C5-3F4B-AFA6-C15320D2A80E}">
      <dgm:prSet/>
      <dgm:spPr/>
      <dgm:t>
        <a:bodyPr/>
        <a:lstStyle/>
        <a:p>
          <a:endParaRPr lang="en-US"/>
        </a:p>
      </dgm:t>
    </dgm:pt>
    <dgm:pt modelId="{30D5C089-2BBB-7941-A8B0-4E5D24B0012B}" type="sibTrans" cxnId="{81C22E42-68C5-3F4B-AFA6-C15320D2A80E}">
      <dgm:prSet/>
      <dgm:spPr/>
      <dgm:t>
        <a:bodyPr/>
        <a:lstStyle/>
        <a:p>
          <a:endParaRPr lang="en-US"/>
        </a:p>
      </dgm:t>
    </dgm:pt>
    <dgm:pt modelId="{4B1B898F-E7FA-2248-BA29-FC42A29ECC97}" type="pres">
      <dgm:prSet presAssocID="{E003C045-D36B-6A43-941D-DE176A0AE492}" presName="linearFlow" presStyleCnt="0">
        <dgm:presLayoutVars>
          <dgm:dir/>
          <dgm:resizeHandles val="exact"/>
        </dgm:presLayoutVars>
      </dgm:prSet>
      <dgm:spPr/>
    </dgm:pt>
    <dgm:pt modelId="{7DE60DDB-C727-D74A-B94A-9CECCD94B8B7}" type="pres">
      <dgm:prSet presAssocID="{4B1C70BB-BA1A-4B44-BC66-84881354D7DA}" presName="node" presStyleLbl="node1" presStyleIdx="0" presStyleCnt="3">
        <dgm:presLayoutVars>
          <dgm:bulletEnabled val="1"/>
        </dgm:presLayoutVars>
      </dgm:prSet>
      <dgm:spPr>
        <a:prstGeom prst="roundRect">
          <a:avLst/>
        </a:prstGeom>
      </dgm:spPr>
    </dgm:pt>
    <dgm:pt modelId="{47E59A6A-CE38-DD4F-A487-1D6E7806771B}" type="pres">
      <dgm:prSet presAssocID="{D1D9EDD0-8014-8F45-B0FA-4BBEB98B3BF8}" presName="spacerL" presStyleCnt="0"/>
      <dgm:spPr/>
    </dgm:pt>
    <dgm:pt modelId="{CAAC5F6B-FCEE-F64C-B768-EA2262326EEF}" type="pres">
      <dgm:prSet presAssocID="{D1D9EDD0-8014-8F45-B0FA-4BBEB98B3BF8}" presName="sibTrans" presStyleLbl="sibTrans2D1" presStyleIdx="0" presStyleCnt="2"/>
      <dgm:spPr>
        <a:prstGeom prst="mathMinus">
          <a:avLst/>
        </a:prstGeom>
      </dgm:spPr>
    </dgm:pt>
    <dgm:pt modelId="{221EA812-5213-C841-AEF3-DA8E913B850B}" type="pres">
      <dgm:prSet presAssocID="{D1D9EDD0-8014-8F45-B0FA-4BBEB98B3BF8}" presName="spacerR" presStyleCnt="0"/>
      <dgm:spPr/>
    </dgm:pt>
    <dgm:pt modelId="{E7798F45-EFBC-D848-8F5B-EC30EC253A8C}" type="pres">
      <dgm:prSet presAssocID="{63B37DBE-1F85-984E-BD28-7792C73B186F}" presName="node" presStyleLbl="node1" presStyleIdx="1" presStyleCnt="3">
        <dgm:presLayoutVars>
          <dgm:bulletEnabled val="1"/>
        </dgm:presLayoutVars>
      </dgm:prSet>
      <dgm:spPr>
        <a:prstGeom prst="roundRect">
          <a:avLst/>
        </a:prstGeom>
      </dgm:spPr>
    </dgm:pt>
    <dgm:pt modelId="{AC508247-11D6-3F41-8DB9-FC8A100D7B40}" type="pres">
      <dgm:prSet presAssocID="{C6B26876-AD6A-1046-B2AD-0ECB10C10794}" presName="spacerL" presStyleCnt="0"/>
      <dgm:spPr/>
    </dgm:pt>
    <dgm:pt modelId="{4AD331FA-8327-4845-BBFF-366349D46E31}" type="pres">
      <dgm:prSet presAssocID="{C6B26876-AD6A-1046-B2AD-0ECB10C10794}" presName="sibTrans" presStyleLbl="sibTrans2D1" presStyleIdx="1" presStyleCnt="2"/>
      <dgm:spPr/>
    </dgm:pt>
    <dgm:pt modelId="{3E35A16F-1F57-BA4D-A68A-5D40B26EA8AB}" type="pres">
      <dgm:prSet presAssocID="{C6B26876-AD6A-1046-B2AD-0ECB10C10794}" presName="spacerR" presStyleCnt="0"/>
      <dgm:spPr/>
    </dgm:pt>
    <dgm:pt modelId="{3E0FA265-6D96-AA47-B97B-3D261EC76FF1}" type="pres">
      <dgm:prSet presAssocID="{736D22E8-874C-2149-955D-335591DA27BF}" presName="node" presStyleLbl="node1" presStyleIdx="2" presStyleCnt="3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6D37B019-E46A-8643-9C37-E192B54D7503}" type="presOf" srcId="{736D22E8-874C-2149-955D-335591DA27BF}" destId="{3E0FA265-6D96-AA47-B97B-3D261EC76FF1}" srcOrd="0" destOrd="0" presId="urn:microsoft.com/office/officeart/2005/8/layout/equation1"/>
    <dgm:cxn modelId="{AC7FC622-48E8-3548-AB4D-4BF38DF1745A}" type="presOf" srcId="{63B37DBE-1F85-984E-BD28-7792C73B186F}" destId="{E7798F45-EFBC-D848-8F5B-EC30EC253A8C}" srcOrd="0" destOrd="0" presId="urn:microsoft.com/office/officeart/2005/8/layout/equation1"/>
    <dgm:cxn modelId="{7B10B73E-20D1-A04B-98F3-02B31ADC555F}" srcId="{E003C045-D36B-6A43-941D-DE176A0AE492}" destId="{4B1C70BB-BA1A-4B44-BC66-84881354D7DA}" srcOrd="0" destOrd="0" parTransId="{4AC84F52-D39A-1D41-996C-080B1A4684AA}" sibTransId="{D1D9EDD0-8014-8F45-B0FA-4BBEB98B3BF8}"/>
    <dgm:cxn modelId="{81C22E42-68C5-3F4B-AFA6-C15320D2A80E}" srcId="{E003C045-D36B-6A43-941D-DE176A0AE492}" destId="{736D22E8-874C-2149-955D-335591DA27BF}" srcOrd="2" destOrd="0" parTransId="{D2C76D89-9EFE-AF41-B8CD-471C3F0E9E27}" sibTransId="{30D5C089-2BBB-7941-A8B0-4E5D24B0012B}"/>
    <dgm:cxn modelId="{EB97E477-E31D-0D40-9BCA-604F0D0ECCA5}" type="presOf" srcId="{C6B26876-AD6A-1046-B2AD-0ECB10C10794}" destId="{4AD331FA-8327-4845-BBFF-366349D46E31}" srcOrd="0" destOrd="0" presId="urn:microsoft.com/office/officeart/2005/8/layout/equation1"/>
    <dgm:cxn modelId="{AEBC8B87-0079-E74F-B5EF-2281F7B8C7B2}" type="presOf" srcId="{E003C045-D36B-6A43-941D-DE176A0AE492}" destId="{4B1B898F-E7FA-2248-BA29-FC42A29ECC97}" srcOrd="0" destOrd="0" presId="urn:microsoft.com/office/officeart/2005/8/layout/equation1"/>
    <dgm:cxn modelId="{D59E9DCF-8ECF-1B45-87EC-35E7940B1E3C}" type="presOf" srcId="{4B1C70BB-BA1A-4B44-BC66-84881354D7DA}" destId="{7DE60DDB-C727-D74A-B94A-9CECCD94B8B7}" srcOrd="0" destOrd="0" presId="urn:microsoft.com/office/officeart/2005/8/layout/equation1"/>
    <dgm:cxn modelId="{6297B2DE-5E2F-3748-95C6-15C625284E55}" srcId="{E003C045-D36B-6A43-941D-DE176A0AE492}" destId="{63B37DBE-1F85-984E-BD28-7792C73B186F}" srcOrd="1" destOrd="0" parTransId="{3BD26450-E471-6542-80A0-D17679FFDD2B}" sibTransId="{C6B26876-AD6A-1046-B2AD-0ECB10C10794}"/>
    <dgm:cxn modelId="{BD2FDFEB-1B0E-BE40-8030-C59D6ED795A2}" type="presOf" srcId="{D1D9EDD0-8014-8F45-B0FA-4BBEB98B3BF8}" destId="{CAAC5F6B-FCEE-F64C-B768-EA2262326EEF}" srcOrd="0" destOrd="0" presId="urn:microsoft.com/office/officeart/2005/8/layout/equation1"/>
    <dgm:cxn modelId="{9135BE0F-2785-7346-84E0-6E9736E5EEB2}" type="presParOf" srcId="{4B1B898F-E7FA-2248-BA29-FC42A29ECC97}" destId="{7DE60DDB-C727-D74A-B94A-9CECCD94B8B7}" srcOrd="0" destOrd="0" presId="urn:microsoft.com/office/officeart/2005/8/layout/equation1"/>
    <dgm:cxn modelId="{46E16BD2-0BF8-3347-B709-F82E54691DAD}" type="presParOf" srcId="{4B1B898F-E7FA-2248-BA29-FC42A29ECC97}" destId="{47E59A6A-CE38-DD4F-A487-1D6E7806771B}" srcOrd="1" destOrd="0" presId="urn:microsoft.com/office/officeart/2005/8/layout/equation1"/>
    <dgm:cxn modelId="{9A918EC8-3B4C-C34E-BA38-359AD8C47E6F}" type="presParOf" srcId="{4B1B898F-E7FA-2248-BA29-FC42A29ECC97}" destId="{CAAC5F6B-FCEE-F64C-B768-EA2262326EEF}" srcOrd="2" destOrd="0" presId="urn:microsoft.com/office/officeart/2005/8/layout/equation1"/>
    <dgm:cxn modelId="{20A356FA-84B2-B949-B943-F2E022482714}" type="presParOf" srcId="{4B1B898F-E7FA-2248-BA29-FC42A29ECC97}" destId="{221EA812-5213-C841-AEF3-DA8E913B850B}" srcOrd="3" destOrd="0" presId="urn:microsoft.com/office/officeart/2005/8/layout/equation1"/>
    <dgm:cxn modelId="{2BB0EADF-F8E4-184C-88FD-646A55111D1F}" type="presParOf" srcId="{4B1B898F-E7FA-2248-BA29-FC42A29ECC97}" destId="{E7798F45-EFBC-D848-8F5B-EC30EC253A8C}" srcOrd="4" destOrd="0" presId="urn:microsoft.com/office/officeart/2005/8/layout/equation1"/>
    <dgm:cxn modelId="{186FA541-5FDB-6641-967D-C23AB9D057ED}" type="presParOf" srcId="{4B1B898F-E7FA-2248-BA29-FC42A29ECC97}" destId="{AC508247-11D6-3F41-8DB9-FC8A100D7B40}" srcOrd="5" destOrd="0" presId="urn:microsoft.com/office/officeart/2005/8/layout/equation1"/>
    <dgm:cxn modelId="{CC1058F1-1D42-4043-B197-8445CE79FD04}" type="presParOf" srcId="{4B1B898F-E7FA-2248-BA29-FC42A29ECC97}" destId="{4AD331FA-8327-4845-BBFF-366349D46E31}" srcOrd="6" destOrd="0" presId="urn:microsoft.com/office/officeart/2005/8/layout/equation1"/>
    <dgm:cxn modelId="{911A0045-4F59-BC4E-BE6C-D0A59C98793B}" type="presParOf" srcId="{4B1B898F-E7FA-2248-BA29-FC42A29ECC97}" destId="{3E35A16F-1F57-BA4D-A68A-5D40B26EA8AB}" srcOrd="7" destOrd="0" presId="urn:microsoft.com/office/officeart/2005/8/layout/equation1"/>
    <dgm:cxn modelId="{6234E4BE-7011-F34D-B75A-69A50E308FB8}" type="presParOf" srcId="{4B1B898F-E7FA-2248-BA29-FC42A29ECC97}" destId="{3E0FA265-6D96-AA47-B97B-3D261EC76FF1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8BFB0CA-5E0C-7D48-835B-71A2199410F5}" type="doc">
      <dgm:prSet loTypeId="urn:microsoft.com/office/officeart/2005/8/layout/hLis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D4D76AC-7238-7145-8EB6-75237B4D66B8}">
      <dgm:prSet phldrT="[Text]"/>
      <dgm:spPr/>
      <dgm:t>
        <a:bodyPr/>
        <a:lstStyle/>
        <a:p>
          <a:r>
            <a:rPr lang="en-US" dirty="0"/>
            <a:t>Odds Ratio</a:t>
          </a:r>
        </a:p>
      </dgm:t>
    </dgm:pt>
    <dgm:pt modelId="{6E182CA7-D952-DE4E-8AB2-38AD71E65F51}" type="parTrans" cxnId="{DA05F7AA-D044-B041-84EB-B7829092B329}">
      <dgm:prSet/>
      <dgm:spPr/>
      <dgm:t>
        <a:bodyPr/>
        <a:lstStyle/>
        <a:p>
          <a:endParaRPr lang="en-US"/>
        </a:p>
      </dgm:t>
    </dgm:pt>
    <dgm:pt modelId="{12D4EDDC-E327-A243-B430-2A144FAE8E64}" type="sibTrans" cxnId="{DA05F7AA-D044-B041-84EB-B7829092B329}">
      <dgm:prSet/>
      <dgm:spPr/>
      <dgm:t>
        <a:bodyPr/>
        <a:lstStyle/>
        <a:p>
          <a:endParaRPr lang="en-US"/>
        </a:p>
      </dgm:t>
    </dgm:pt>
    <dgm:pt modelId="{6C8BF95C-DA04-5D4B-8966-CF34E7C9050C}">
      <dgm:prSet phldrT="[Text]"/>
      <dgm:spPr/>
      <dgm:t>
        <a:bodyPr/>
        <a:lstStyle/>
        <a:p>
          <a:r>
            <a:rPr lang="en-US" dirty="0"/>
            <a:t>1.0 = no difference</a:t>
          </a:r>
        </a:p>
      </dgm:t>
    </dgm:pt>
    <dgm:pt modelId="{282BC8AD-9CE0-9A49-BD8B-C053C3474082}" type="parTrans" cxnId="{7139065E-1AF4-9C41-BD7F-9D3FB9A465C1}">
      <dgm:prSet/>
      <dgm:spPr/>
      <dgm:t>
        <a:bodyPr/>
        <a:lstStyle/>
        <a:p>
          <a:endParaRPr lang="en-US"/>
        </a:p>
      </dgm:t>
    </dgm:pt>
    <dgm:pt modelId="{656DC5A3-F467-0344-8762-54F0E36ACCBE}" type="sibTrans" cxnId="{7139065E-1AF4-9C41-BD7F-9D3FB9A465C1}">
      <dgm:prSet/>
      <dgm:spPr/>
      <dgm:t>
        <a:bodyPr/>
        <a:lstStyle/>
        <a:p>
          <a:endParaRPr lang="en-US"/>
        </a:p>
      </dgm:t>
    </dgm:pt>
    <dgm:pt modelId="{2B9F496A-100D-EC43-BDE0-2E8CFB1253A2}">
      <dgm:prSet phldrT="[Text]"/>
      <dgm:spPr/>
      <dgm:t>
        <a:bodyPr/>
        <a:lstStyle/>
        <a:p>
          <a:r>
            <a:rPr lang="en-US" dirty="0"/>
            <a:t>&gt; 1 = higher odds</a:t>
          </a:r>
        </a:p>
      </dgm:t>
    </dgm:pt>
    <dgm:pt modelId="{01D50EDF-6924-764D-B921-2340C0F08634}" type="parTrans" cxnId="{B77FEFC7-67F9-4542-980D-C3E288EDD31D}">
      <dgm:prSet/>
      <dgm:spPr/>
      <dgm:t>
        <a:bodyPr/>
        <a:lstStyle/>
        <a:p>
          <a:endParaRPr lang="en-US"/>
        </a:p>
      </dgm:t>
    </dgm:pt>
    <dgm:pt modelId="{B33D6317-156F-5942-950E-7CF7361BD6D3}" type="sibTrans" cxnId="{B77FEFC7-67F9-4542-980D-C3E288EDD31D}">
      <dgm:prSet/>
      <dgm:spPr/>
      <dgm:t>
        <a:bodyPr/>
        <a:lstStyle/>
        <a:p>
          <a:endParaRPr lang="en-US"/>
        </a:p>
      </dgm:t>
    </dgm:pt>
    <dgm:pt modelId="{7E84EDC7-8AC6-8B41-A706-922117495B20}">
      <dgm:prSet phldrT="[Text]"/>
      <dgm:spPr/>
      <dgm:t>
        <a:bodyPr/>
        <a:lstStyle/>
        <a:p>
          <a:r>
            <a:rPr lang="en-US" dirty="0"/>
            <a:t>P-value</a:t>
          </a:r>
        </a:p>
      </dgm:t>
    </dgm:pt>
    <dgm:pt modelId="{110EB7AA-E82E-724B-AAAE-BE003C3C6857}" type="parTrans" cxnId="{42546130-5902-9A46-AC0D-BD93C45E30B6}">
      <dgm:prSet/>
      <dgm:spPr/>
      <dgm:t>
        <a:bodyPr/>
        <a:lstStyle/>
        <a:p>
          <a:endParaRPr lang="en-US"/>
        </a:p>
      </dgm:t>
    </dgm:pt>
    <dgm:pt modelId="{2BA1C10E-A325-DE42-BC25-0F835D2AC9F0}" type="sibTrans" cxnId="{42546130-5902-9A46-AC0D-BD93C45E30B6}">
      <dgm:prSet/>
      <dgm:spPr/>
      <dgm:t>
        <a:bodyPr/>
        <a:lstStyle/>
        <a:p>
          <a:endParaRPr lang="en-US"/>
        </a:p>
      </dgm:t>
    </dgm:pt>
    <dgm:pt modelId="{07BBD115-5582-CC41-9EB0-2868469F7F8B}">
      <dgm:prSet phldrT="[Text]"/>
      <dgm:spPr/>
      <dgm:t>
        <a:bodyPr/>
        <a:lstStyle/>
        <a:p>
          <a:r>
            <a:rPr lang="en-US" dirty="0"/>
            <a:t>P &lt; 0.05 - statistically significant</a:t>
          </a:r>
        </a:p>
      </dgm:t>
    </dgm:pt>
    <dgm:pt modelId="{9195CC53-3957-0746-A2F9-EE1CB2FD88C0}" type="parTrans" cxnId="{36D42C9A-5EBF-FC4A-8724-5B45C5C8D04A}">
      <dgm:prSet/>
      <dgm:spPr/>
      <dgm:t>
        <a:bodyPr/>
        <a:lstStyle/>
        <a:p>
          <a:endParaRPr lang="en-US"/>
        </a:p>
      </dgm:t>
    </dgm:pt>
    <dgm:pt modelId="{638A6C1D-BB9C-374F-9BDC-9A559D186526}" type="sibTrans" cxnId="{36D42C9A-5EBF-FC4A-8724-5B45C5C8D04A}">
      <dgm:prSet/>
      <dgm:spPr/>
      <dgm:t>
        <a:bodyPr/>
        <a:lstStyle/>
        <a:p>
          <a:endParaRPr lang="en-US"/>
        </a:p>
      </dgm:t>
    </dgm:pt>
    <dgm:pt modelId="{F500678F-1788-2640-8077-1F7771094078}">
      <dgm:prSet phldrT="[Text]"/>
      <dgm:spPr/>
      <dgm:t>
        <a:bodyPr/>
        <a:lstStyle/>
        <a:p>
          <a:r>
            <a:rPr lang="en-US" dirty="0"/>
            <a:t>P &gt;= 0.05 - not statistically significant</a:t>
          </a:r>
        </a:p>
      </dgm:t>
    </dgm:pt>
    <dgm:pt modelId="{DE3F9F99-0424-7544-8FB5-F7665F0F85AF}" type="parTrans" cxnId="{20EE1855-C7A0-FA48-8108-F58B7B9F4FD3}">
      <dgm:prSet/>
      <dgm:spPr/>
      <dgm:t>
        <a:bodyPr/>
        <a:lstStyle/>
        <a:p>
          <a:endParaRPr lang="en-US"/>
        </a:p>
      </dgm:t>
    </dgm:pt>
    <dgm:pt modelId="{A9F25FC5-8B92-4F47-A437-6158F753A404}" type="sibTrans" cxnId="{20EE1855-C7A0-FA48-8108-F58B7B9F4FD3}">
      <dgm:prSet/>
      <dgm:spPr/>
      <dgm:t>
        <a:bodyPr/>
        <a:lstStyle/>
        <a:p>
          <a:endParaRPr lang="en-US"/>
        </a:p>
      </dgm:t>
    </dgm:pt>
    <dgm:pt modelId="{D4B734C4-B2A8-C74C-B5E5-4BA354B2B4F5}">
      <dgm:prSet phldrT="[Text]"/>
      <dgm:spPr/>
      <dgm:t>
        <a:bodyPr/>
        <a:lstStyle/>
        <a:p>
          <a:r>
            <a:rPr lang="en-US" dirty="0"/>
            <a:t>&lt; 1 = lower odds</a:t>
          </a:r>
        </a:p>
      </dgm:t>
    </dgm:pt>
    <dgm:pt modelId="{EBCC6D5E-27E3-4740-85B6-8B232895CAE2}" type="parTrans" cxnId="{1D3E5876-F6F3-BB4A-B28D-43C1A32F3C25}">
      <dgm:prSet/>
      <dgm:spPr/>
      <dgm:t>
        <a:bodyPr/>
        <a:lstStyle/>
        <a:p>
          <a:endParaRPr lang="en-US"/>
        </a:p>
      </dgm:t>
    </dgm:pt>
    <dgm:pt modelId="{DB760481-D947-2546-8019-83FCF9F7A93B}" type="sibTrans" cxnId="{1D3E5876-F6F3-BB4A-B28D-43C1A32F3C25}">
      <dgm:prSet/>
      <dgm:spPr/>
      <dgm:t>
        <a:bodyPr/>
        <a:lstStyle/>
        <a:p>
          <a:endParaRPr lang="en-US"/>
        </a:p>
      </dgm:t>
    </dgm:pt>
    <dgm:pt modelId="{6D7D42B7-C7F4-754B-BD7E-7E48CE24F34E}" type="pres">
      <dgm:prSet presAssocID="{08BFB0CA-5E0C-7D48-835B-71A2199410F5}" presName="Name0" presStyleCnt="0">
        <dgm:presLayoutVars>
          <dgm:dir/>
          <dgm:animLvl val="lvl"/>
          <dgm:resizeHandles val="exact"/>
        </dgm:presLayoutVars>
      </dgm:prSet>
      <dgm:spPr/>
    </dgm:pt>
    <dgm:pt modelId="{0D8A2687-9205-0A4B-B2F9-F5DB6DEA0CE7}" type="pres">
      <dgm:prSet presAssocID="{6D4D76AC-7238-7145-8EB6-75237B4D66B8}" presName="composite" presStyleCnt="0"/>
      <dgm:spPr/>
    </dgm:pt>
    <dgm:pt modelId="{72235CD0-2770-A544-8661-9992E15B173E}" type="pres">
      <dgm:prSet presAssocID="{6D4D76AC-7238-7145-8EB6-75237B4D66B8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0FA882C4-01F1-2E4B-B7F2-A4FFAE676185}" type="pres">
      <dgm:prSet presAssocID="{6D4D76AC-7238-7145-8EB6-75237B4D66B8}" presName="desTx" presStyleLbl="alignAccFollowNode1" presStyleIdx="0" presStyleCnt="2">
        <dgm:presLayoutVars>
          <dgm:bulletEnabled val="1"/>
        </dgm:presLayoutVars>
      </dgm:prSet>
      <dgm:spPr/>
    </dgm:pt>
    <dgm:pt modelId="{2FB30687-22C2-0D42-A33F-241E4BD560AC}" type="pres">
      <dgm:prSet presAssocID="{12D4EDDC-E327-A243-B430-2A144FAE8E64}" presName="space" presStyleCnt="0"/>
      <dgm:spPr/>
    </dgm:pt>
    <dgm:pt modelId="{49977C5E-C358-4548-9904-C69D8380D46E}" type="pres">
      <dgm:prSet presAssocID="{7E84EDC7-8AC6-8B41-A706-922117495B20}" presName="composite" presStyleCnt="0"/>
      <dgm:spPr/>
    </dgm:pt>
    <dgm:pt modelId="{D8553B4D-9E19-944C-88A9-4991FD2D5894}" type="pres">
      <dgm:prSet presAssocID="{7E84EDC7-8AC6-8B41-A706-922117495B20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33B300B9-DBB1-A845-AF28-790037590ACB}" type="pres">
      <dgm:prSet presAssocID="{7E84EDC7-8AC6-8B41-A706-922117495B20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42546130-5902-9A46-AC0D-BD93C45E30B6}" srcId="{08BFB0CA-5E0C-7D48-835B-71A2199410F5}" destId="{7E84EDC7-8AC6-8B41-A706-922117495B20}" srcOrd="1" destOrd="0" parTransId="{110EB7AA-E82E-724B-AAAE-BE003C3C6857}" sibTransId="{2BA1C10E-A325-DE42-BC25-0F835D2AC9F0}"/>
    <dgm:cxn modelId="{A7B84247-22CA-0E46-9956-B6D7C78880CD}" type="presOf" srcId="{08BFB0CA-5E0C-7D48-835B-71A2199410F5}" destId="{6D7D42B7-C7F4-754B-BD7E-7E48CE24F34E}" srcOrd="0" destOrd="0" presId="urn:microsoft.com/office/officeart/2005/8/layout/hList1"/>
    <dgm:cxn modelId="{861F5654-A3FA-A941-B3DE-F07E65802F29}" type="presOf" srcId="{2B9F496A-100D-EC43-BDE0-2E8CFB1253A2}" destId="{0FA882C4-01F1-2E4B-B7F2-A4FFAE676185}" srcOrd="0" destOrd="1" presId="urn:microsoft.com/office/officeart/2005/8/layout/hList1"/>
    <dgm:cxn modelId="{3562D854-50A3-4141-979D-2A2A671EDA3E}" type="presOf" srcId="{7E84EDC7-8AC6-8B41-A706-922117495B20}" destId="{D8553B4D-9E19-944C-88A9-4991FD2D5894}" srcOrd="0" destOrd="0" presId="urn:microsoft.com/office/officeart/2005/8/layout/hList1"/>
    <dgm:cxn modelId="{20EE1855-C7A0-FA48-8108-F58B7B9F4FD3}" srcId="{7E84EDC7-8AC6-8B41-A706-922117495B20}" destId="{F500678F-1788-2640-8077-1F7771094078}" srcOrd="1" destOrd="0" parTransId="{DE3F9F99-0424-7544-8FB5-F7665F0F85AF}" sibTransId="{A9F25FC5-8B92-4F47-A437-6158F753A404}"/>
    <dgm:cxn modelId="{7139065E-1AF4-9C41-BD7F-9D3FB9A465C1}" srcId="{6D4D76AC-7238-7145-8EB6-75237B4D66B8}" destId="{6C8BF95C-DA04-5D4B-8966-CF34E7C9050C}" srcOrd="0" destOrd="0" parTransId="{282BC8AD-9CE0-9A49-BD8B-C053C3474082}" sibTransId="{656DC5A3-F467-0344-8762-54F0E36ACCBE}"/>
    <dgm:cxn modelId="{1D3E5876-F6F3-BB4A-B28D-43C1A32F3C25}" srcId="{6D4D76AC-7238-7145-8EB6-75237B4D66B8}" destId="{D4B734C4-B2A8-C74C-B5E5-4BA354B2B4F5}" srcOrd="2" destOrd="0" parTransId="{EBCC6D5E-27E3-4740-85B6-8B232895CAE2}" sibTransId="{DB760481-D947-2546-8019-83FCF9F7A93B}"/>
    <dgm:cxn modelId="{73E9B088-FB4B-1F4A-B334-66FDC067B56D}" type="presOf" srcId="{07BBD115-5582-CC41-9EB0-2868469F7F8B}" destId="{33B300B9-DBB1-A845-AF28-790037590ACB}" srcOrd="0" destOrd="0" presId="urn:microsoft.com/office/officeart/2005/8/layout/hList1"/>
    <dgm:cxn modelId="{62FE5890-A1B0-F843-9439-AA2D6D32DB44}" type="presOf" srcId="{6C8BF95C-DA04-5D4B-8966-CF34E7C9050C}" destId="{0FA882C4-01F1-2E4B-B7F2-A4FFAE676185}" srcOrd="0" destOrd="0" presId="urn:microsoft.com/office/officeart/2005/8/layout/hList1"/>
    <dgm:cxn modelId="{9B957B98-778A-544F-A2F0-B38EE016DEE5}" type="presOf" srcId="{F500678F-1788-2640-8077-1F7771094078}" destId="{33B300B9-DBB1-A845-AF28-790037590ACB}" srcOrd="0" destOrd="1" presId="urn:microsoft.com/office/officeart/2005/8/layout/hList1"/>
    <dgm:cxn modelId="{36D42C9A-5EBF-FC4A-8724-5B45C5C8D04A}" srcId="{7E84EDC7-8AC6-8B41-A706-922117495B20}" destId="{07BBD115-5582-CC41-9EB0-2868469F7F8B}" srcOrd="0" destOrd="0" parTransId="{9195CC53-3957-0746-A2F9-EE1CB2FD88C0}" sibTransId="{638A6C1D-BB9C-374F-9BDC-9A559D186526}"/>
    <dgm:cxn modelId="{DA05F7AA-D044-B041-84EB-B7829092B329}" srcId="{08BFB0CA-5E0C-7D48-835B-71A2199410F5}" destId="{6D4D76AC-7238-7145-8EB6-75237B4D66B8}" srcOrd="0" destOrd="0" parTransId="{6E182CA7-D952-DE4E-8AB2-38AD71E65F51}" sibTransId="{12D4EDDC-E327-A243-B430-2A144FAE8E64}"/>
    <dgm:cxn modelId="{3B650CBA-C08A-1047-A6F7-1BD342241D26}" type="presOf" srcId="{6D4D76AC-7238-7145-8EB6-75237B4D66B8}" destId="{72235CD0-2770-A544-8661-9992E15B173E}" srcOrd="0" destOrd="0" presId="urn:microsoft.com/office/officeart/2005/8/layout/hList1"/>
    <dgm:cxn modelId="{B77FEFC7-67F9-4542-980D-C3E288EDD31D}" srcId="{6D4D76AC-7238-7145-8EB6-75237B4D66B8}" destId="{2B9F496A-100D-EC43-BDE0-2E8CFB1253A2}" srcOrd="1" destOrd="0" parTransId="{01D50EDF-6924-764D-B921-2340C0F08634}" sibTransId="{B33D6317-156F-5942-950E-7CF7361BD6D3}"/>
    <dgm:cxn modelId="{FEBF1EF0-1A35-C84F-A99E-A3112FFCD851}" type="presOf" srcId="{D4B734C4-B2A8-C74C-B5E5-4BA354B2B4F5}" destId="{0FA882C4-01F1-2E4B-B7F2-A4FFAE676185}" srcOrd="0" destOrd="2" presId="urn:microsoft.com/office/officeart/2005/8/layout/hList1"/>
    <dgm:cxn modelId="{34B0B5B9-0AF9-0B4C-AC60-84449A5DA54C}" type="presParOf" srcId="{6D7D42B7-C7F4-754B-BD7E-7E48CE24F34E}" destId="{0D8A2687-9205-0A4B-B2F9-F5DB6DEA0CE7}" srcOrd="0" destOrd="0" presId="urn:microsoft.com/office/officeart/2005/8/layout/hList1"/>
    <dgm:cxn modelId="{6EE5E883-26DC-884E-9BE4-4DE4965C9704}" type="presParOf" srcId="{0D8A2687-9205-0A4B-B2F9-F5DB6DEA0CE7}" destId="{72235CD0-2770-A544-8661-9992E15B173E}" srcOrd="0" destOrd="0" presId="urn:microsoft.com/office/officeart/2005/8/layout/hList1"/>
    <dgm:cxn modelId="{D060430C-2551-2243-8A27-1AFBC8421DBD}" type="presParOf" srcId="{0D8A2687-9205-0A4B-B2F9-F5DB6DEA0CE7}" destId="{0FA882C4-01F1-2E4B-B7F2-A4FFAE676185}" srcOrd="1" destOrd="0" presId="urn:microsoft.com/office/officeart/2005/8/layout/hList1"/>
    <dgm:cxn modelId="{9B739151-B3AE-0349-9B79-A68F238AA52E}" type="presParOf" srcId="{6D7D42B7-C7F4-754B-BD7E-7E48CE24F34E}" destId="{2FB30687-22C2-0D42-A33F-241E4BD560AC}" srcOrd="1" destOrd="0" presId="urn:microsoft.com/office/officeart/2005/8/layout/hList1"/>
    <dgm:cxn modelId="{6E74299C-AF01-804D-9F98-791325D76D92}" type="presParOf" srcId="{6D7D42B7-C7F4-754B-BD7E-7E48CE24F34E}" destId="{49977C5E-C358-4548-9904-C69D8380D46E}" srcOrd="2" destOrd="0" presId="urn:microsoft.com/office/officeart/2005/8/layout/hList1"/>
    <dgm:cxn modelId="{4A0FFDB0-FE53-4A41-8D2A-72D836BFCA67}" type="presParOf" srcId="{49977C5E-C358-4548-9904-C69D8380D46E}" destId="{D8553B4D-9E19-944C-88A9-4991FD2D5894}" srcOrd="0" destOrd="0" presId="urn:microsoft.com/office/officeart/2005/8/layout/hList1"/>
    <dgm:cxn modelId="{55683C93-3F75-2141-BF75-73828DB9B5AB}" type="presParOf" srcId="{49977C5E-C358-4548-9904-C69D8380D46E}" destId="{33B300B9-DBB1-A845-AF28-790037590AC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75EC319-1A19-064D-8811-655F220776CF}" type="doc">
      <dgm:prSet loTypeId="urn:microsoft.com/office/officeart/2026/layout/SmallDotsHorizontal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D9C1600-CC8D-FD4E-8C36-F2B01D2EFA8C}">
      <dgm:prSet phldrT="Title"/>
      <dgm:spPr/>
      <dgm:t>
        <a:bodyPr/>
        <a:lstStyle/>
        <a:p>
          <a:pPr>
            <a:defRPr b="1">
              <a:solidFill>
                <a:schemeClr val="accent1"/>
              </a:solidFill>
            </a:defRPr>
          </a:pPr>
          <a:r>
            <a:rPr lang="en-US" dirty="0"/>
            <a:t>0.5</a:t>
          </a:r>
        </a:p>
      </dgm:t>
    </dgm:pt>
    <dgm:pt modelId="{98BF3235-46F0-7A41-92DA-6313C64BAF23}" type="parTrans" cxnId="{EEC046D0-4231-DF4A-AD6B-13D3B8C6D125}">
      <dgm:prSet/>
      <dgm:spPr/>
      <dgm:t>
        <a:bodyPr/>
        <a:lstStyle/>
        <a:p>
          <a:endParaRPr lang="en-US"/>
        </a:p>
      </dgm:t>
    </dgm:pt>
    <dgm:pt modelId="{DA3F4BA6-D1DD-904F-B5E6-58460ABC153E}" type="sibTrans" cxnId="{EEC046D0-4231-DF4A-AD6B-13D3B8C6D125}">
      <dgm:prSet/>
      <dgm:spPr/>
      <dgm:t>
        <a:bodyPr/>
        <a:lstStyle/>
        <a:p>
          <a:endParaRPr lang="en-US"/>
        </a:p>
      </dgm:t>
    </dgm:pt>
    <dgm:pt modelId="{7C2CB5A7-6334-9A4C-8F47-473BC1D6456D}">
      <dgm:prSet phldrT="Description" custT="1"/>
      <dgm:spPr/>
      <dgm:t>
        <a:bodyPr/>
        <a:lstStyle/>
        <a:p>
          <a:r>
            <a:rPr lang="en-US" sz="1600" dirty="0"/>
            <a:t>50% lower odds scoring below grade level</a:t>
          </a:r>
        </a:p>
      </dgm:t>
    </dgm:pt>
    <dgm:pt modelId="{92B00BEF-6597-8942-ABE4-3A8C7032A929}" type="parTrans" cxnId="{96A1A057-51EF-6843-83D1-AA83BDB30EEB}">
      <dgm:prSet/>
      <dgm:spPr/>
      <dgm:t>
        <a:bodyPr/>
        <a:lstStyle/>
        <a:p>
          <a:endParaRPr lang="en-US"/>
        </a:p>
      </dgm:t>
    </dgm:pt>
    <dgm:pt modelId="{867CF0D5-1847-B648-8542-1BC5F635735A}" type="sibTrans" cxnId="{96A1A057-51EF-6843-83D1-AA83BDB30EEB}">
      <dgm:prSet/>
      <dgm:spPr/>
      <dgm:t>
        <a:bodyPr/>
        <a:lstStyle/>
        <a:p>
          <a:endParaRPr lang="en-US"/>
        </a:p>
      </dgm:t>
    </dgm:pt>
    <dgm:pt modelId="{725E71FF-9FAE-9240-A5CB-12AEEC3C09F6}">
      <dgm:prSet phldrT="Title"/>
      <dgm:spPr/>
      <dgm:t>
        <a:bodyPr/>
        <a:lstStyle/>
        <a:p>
          <a:pPr>
            <a:defRPr b="1">
              <a:solidFill>
                <a:schemeClr val="accent1"/>
              </a:solidFill>
            </a:defRPr>
          </a:pPr>
          <a:r>
            <a:rPr lang="en-US" dirty="0"/>
            <a:t>1.0</a:t>
          </a:r>
        </a:p>
      </dgm:t>
    </dgm:pt>
    <dgm:pt modelId="{B5F1E485-AE36-4648-B933-B1ACE10C0A54}" type="parTrans" cxnId="{C89850E2-39EE-0A45-A680-59C93675E32C}">
      <dgm:prSet/>
      <dgm:spPr/>
      <dgm:t>
        <a:bodyPr/>
        <a:lstStyle/>
        <a:p>
          <a:endParaRPr lang="en-US"/>
        </a:p>
      </dgm:t>
    </dgm:pt>
    <dgm:pt modelId="{CF247DE4-D912-5047-A852-BCD73B3D5937}" type="sibTrans" cxnId="{C89850E2-39EE-0A45-A680-59C93675E32C}">
      <dgm:prSet/>
      <dgm:spPr/>
      <dgm:t>
        <a:bodyPr/>
        <a:lstStyle/>
        <a:p>
          <a:endParaRPr lang="en-US"/>
        </a:p>
      </dgm:t>
    </dgm:pt>
    <dgm:pt modelId="{A2E2CD5A-A41B-AF42-9D96-227C3A6A45E1}">
      <dgm:prSet phldrT="Description" custT="1"/>
      <dgm:spPr/>
      <dgm:t>
        <a:bodyPr/>
        <a:lstStyle/>
        <a:p>
          <a:r>
            <a:rPr lang="en-US" sz="1600" dirty="0"/>
            <a:t>no difference in odds</a:t>
          </a:r>
        </a:p>
      </dgm:t>
    </dgm:pt>
    <dgm:pt modelId="{0121F159-8478-7647-9980-0713B0B5A64D}" type="parTrans" cxnId="{1000877B-1732-0043-BB11-70A9276FCA6C}">
      <dgm:prSet/>
      <dgm:spPr/>
      <dgm:t>
        <a:bodyPr/>
        <a:lstStyle/>
        <a:p>
          <a:endParaRPr lang="en-US"/>
        </a:p>
      </dgm:t>
    </dgm:pt>
    <dgm:pt modelId="{D93153A7-69DE-F542-8288-73BA955C1AEA}" type="sibTrans" cxnId="{1000877B-1732-0043-BB11-70A9276FCA6C}">
      <dgm:prSet/>
      <dgm:spPr/>
      <dgm:t>
        <a:bodyPr/>
        <a:lstStyle/>
        <a:p>
          <a:endParaRPr lang="en-US"/>
        </a:p>
      </dgm:t>
    </dgm:pt>
    <dgm:pt modelId="{FAE1B1FC-4292-7E45-A6C9-65D0E459EE86}">
      <dgm:prSet phldrT="Title"/>
      <dgm:spPr/>
      <dgm:t>
        <a:bodyPr/>
        <a:lstStyle/>
        <a:p>
          <a:pPr>
            <a:defRPr b="1">
              <a:solidFill>
                <a:schemeClr val="accent1"/>
              </a:solidFill>
            </a:defRPr>
          </a:pPr>
          <a:r>
            <a:rPr lang="en-US" dirty="0"/>
            <a:t>2.0</a:t>
          </a:r>
        </a:p>
      </dgm:t>
    </dgm:pt>
    <dgm:pt modelId="{FE722E93-FA8D-A949-87F1-F3F719740B2E}" type="parTrans" cxnId="{062AF1A2-B75C-CA40-AFC6-900AED6DAFD6}">
      <dgm:prSet/>
      <dgm:spPr/>
      <dgm:t>
        <a:bodyPr/>
        <a:lstStyle/>
        <a:p>
          <a:endParaRPr lang="en-US"/>
        </a:p>
      </dgm:t>
    </dgm:pt>
    <dgm:pt modelId="{8EE82ECD-8386-2F4F-96CD-7755F98A2C96}" type="sibTrans" cxnId="{062AF1A2-B75C-CA40-AFC6-900AED6DAFD6}">
      <dgm:prSet/>
      <dgm:spPr/>
      <dgm:t>
        <a:bodyPr/>
        <a:lstStyle/>
        <a:p>
          <a:endParaRPr lang="en-US"/>
        </a:p>
      </dgm:t>
    </dgm:pt>
    <dgm:pt modelId="{129768CB-638B-7F42-A1EC-01D5B378E174}">
      <dgm:prSet phldrT="Description" custT="1"/>
      <dgm:spPr/>
      <dgm:t>
        <a:bodyPr/>
        <a:lstStyle/>
        <a:p>
          <a:r>
            <a:rPr lang="en-US" sz="1600" dirty="0"/>
            <a:t>100% higher odds scoring below grade level</a:t>
          </a:r>
        </a:p>
      </dgm:t>
    </dgm:pt>
    <dgm:pt modelId="{3B931657-6666-E547-A24B-0EEF22A2A56F}" type="parTrans" cxnId="{2BEE4E8C-D654-A849-AABC-E1636CE6045B}">
      <dgm:prSet/>
      <dgm:spPr/>
      <dgm:t>
        <a:bodyPr/>
        <a:lstStyle/>
        <a:p>
          <a:endParaRPr lang="en-US"/>
        </a:p>
      </dgm:t>
    </dgm:pt>
    <dgm:pt modelId="{925D9F54-E363-D041-AD99-87307A38D3E1}" type="sibTrans" cxnId="{2BEE4E8C-D654-A849-AABC-E1636CE6045B}">
      <dgm:prSet/>
      <dgm:spPr/>
      <dgm:t>
        <a:bodyPr/>
        <a:lstStyle/>
        <a:p>
          <a:endParaRPr lang="en-US"/>
        </a:p>
      </dgm:t>
    </dgm:pt>
    <dgm:pt modelId="{7D928BE5-08CE-2A48-B92E-FD1A86929B87}" type="pres">
      <dgm:prSet presAssocID="{875EC319-1A19-064D-8811-655F220776CF}" presName="root" presStyleCnt="0">
        <dgm:presLayoutVars>
          <dgm:dir/>
          <dgm:resizeHandles val="exact"/>
        </dgm:presLayoutVars>
      </dgm:prSet>
      <dgm:spPr/>
    </dgm:pt>
    <dgm:pt modelId="{E5F559DA-A520-0F48-82F7-92A0E3476AE1}" type="pres">
      <dgm:prSet presAssocID="{875EC319-1A19-064D-8811-655F220776CF}" presName="connLine" presStyleLbl="dkBgShp" presStyleIdx="0" presStyleCnt="1"/>
      <dgm:spPr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D1C5D6D8-6778-0844-A1FF-6D99894822A2}" type="pres">
      <dgm:prSet presAssocID="{875EC319-1A19-064D-8811-655F220776CF}" presName="itemsFlow" presStyleCnt="0"/>
      <dgm:spPr/>
    </dgm:pt>
    <dgm:pt modelId="{7636EB49-B998-FA45-BD7A-94507A201C71}" type="pres">
      <dgm:prSet presAssocID="{AD9C1600-CC8D-FD4E-8C36-F2B01D2EFA8C}" presName="item" presStyleCnt="0"/>
      <dgm:spPr/>
    </dgm:pt>
    <dgm:pt modelId="{125A04E0-1FAC-AE46-B97E-E8BF09290C31}" type="pres">
      <dgm:prSet presAssocID="{AD9C1600-CC8D-FD4E-8C36-F2B01D2EFA8C}" presName="anchor" presStyleCnt="0"/>
      <dgm:spPr/>
    </dgm:pt>
    <dgm:pt modelId="{FE9D39EC-6F2C-4B49-BDF4-C94C20B938F5}" type="pres">
      <dgm:prSet presAssocID="{AD9C1600-CC8D-FD4E-8C36-F2B01D2EFA8C}" presName="titleText" presStyleLbl="revTx" presStyleIdx="0" presStyleCnt="0">
        <dgm:presLayoutVars>
          <dgm:chMax val="0"/>
          <dgm:chPref val="0"/>
        </dgm:presLayoutVars>
      </dgm:prSet>
      <dgm:spPr/>
    </dgm:pt>
    <dgm:pt modelId="{E3E149A5-EA95-FD4B-9E61-7CC2C351D3D7}" type="pres">
      <dgm:prSet presAssocID="{AD9C1600-CC8D-FD4E-8C36-F2B01D2EFA8C}" presName="dot" presStyleLbl="node1NoLn" presStyleIdx="0" presStyleCnt="3" custScaleX="367604" custScaleY="367602"/>
      <dgm:spPr/>
    </dgm:pt>
    <dgm:pt modelId="{5338E746-7808-D744-8CFF-2C249A331693}" type="pres">
      <dgm:prSet presAssocID="{AD9C1600-CC8D-FD4E-8C36-F2B01D2EFA8C}" presName="descText" presStyleLbl="revTx" presStyleIdx="0" presStyleCnt="0">
        <dgm:presLayoutVars>
          <dgm:chMax val="0"/>
          <dgm:chPref val="0"/>
        </dgm:presLayoutVars>
      </dgm:prSet>
      <dgm:spPr/>
    </dgm:pt>
    <dgm:pt modelId="{BC237ECD-E9EC-B246-8526-5FB8110DF189}" type="pres">
      <dgm:prSet presAssocID="{DA3F4BA6-D1DD-904F-B5E6-58460ABC153E}" presName="spacer" presStyleCnt="0"/>
      <dgm:spPr/>
    </dgm:pt>
    <dgm:pt modelId="{A32AA102-B240-C549-8AB4-F03C658C49DD}" type="pres">
      <dgm:prSet presAssocID="{725E71FF-9FAE-9240-A5CB-12AEEC3C09F6}" presName="item" presStyleCnt="0"/>
      <dgm:spPr/>
    </dgm:pt>
    <dgm:pt modelId="{538A0654-7354-7746-80AB-1CC355448FB3}" type="pres">
      <dgm:prSet presAssocID="{725E71FF-9FAE-9240-A5CB-12AEEC3C09F6}" presName="anchor" presStyleCnt="0"/>
      <dgm:spPr/>
    </dgm:pt>
    <dgm:pt modelId="{73F4E030-266F-E448-9B6E-FFB7468B9F41}" type="pres">
      <dgm:prSet presAssocID="{725E71FF-9FAE-9240-A5CB-12AEEC3C09F6}" presName="titleText" presStyleLbl="revTx" presStyleIdx="0" presStyleCnt="0">
        <dgm:presLayoutVars>
          <dgm:chMax val="0"/>
          <dgm:chPref val="0"/>
        </dgm:presLayoutVars>
      </dgm:prSet>
      <dgm:spPr/>
    </dgm:pt>
    <dgm:pt modelId="{610AC238-441A-2E49-AA35-0999785F09F8}" type="pres">
      <dgm:prSet presAssocID="{725E71FF-9FAE-9240-A5CB-12AEEC3C09F6}" presName="dot" presStyleLbl="node1NoLn" presStyleIdx="1" presStyleCnt="3" custScaleX="367604" custScaleY="367604"/>
      <dgm:spPr/>
    </dgm:pt>
    <dgm:pt modelId="{05054771-E050-4E4C-8F99-A4739CE92E7B}" type="pres">
      <dgm:prSet presAssocID="{725E71FF-9FAE-9240-A5CB-12AEEC3C09F6}" presName="descText" presStyleLbl="revTx" presStyleIdx="0" presStyleCnt="0">
        <dgm:presLayoutVars>
          <dgm:chMax val="0"/>
          <dgm:chPref val="0"/>
        </dgm:presLayoutVars>
      </dgm:prSet>
      <dgm:spPr/>
    </dgm:pt>
    <dgm:pt modelId="{F0013C43-D8C5-DC48-BA4B-FD3CA1AEC6E1}" type="pres">
      <dgm:prSet presAssocID="{CF247DE4-D912-5047-A852-BCD73B3D5937}" presName="spacer" presStyleCnt="0"/>
      <dgm:spPr/>
    </dgm:pt>
    <dgm:pt modelId="{C15FCF55-4CEB-5A4E-AADD-FF96332971DC}" type="pres">
      <dgm:prSet presAssocID="{FAE1B1FC-4292-7E45-A6C9-65D0E459EE86}" presName="item" presStyleCnt="0"/>
      <dgm:spPr/>
    </dgm:pt>
    <dgm:pt modelId="{8ABAF694-FD78-CA4C-BEC3-FA58B4BD60F2}" type="pres">
      <dgm:prSet presAssocID="{FAE1B1FC-4292-7E45-A6C9-65D0E459EE86}" presName="anchor" presStyleCnt="0"/>
      <dgm:spPr/>
    </dgm:pt>
    <dgm:pt modelId="{9CA39B9F-86F3-9F47-A4C4-B96287617262}" type="pres">
      <dgm:prSet presAssocID="{FAE1B1FC-4292-7E45-A6C9-65D0E459EE86}" presName="titleText" presStyleLbl="revTx" presStyleIdx="0" presStyleCnt="0">
        <dgm:presLayoutVars>
          <dgm:chMax val="0"/>
          <dgm:chPref val="0"/>
        </dgm:presLayoutVars>
      </dgm:prSet>
      <dgm:spPr/>
    </dgm:pt>
    <dgm:pt modelId="{82454108-0D3A-6446-9355-9FF76BCCD5C8}" type="pres">
      <dgm:prSet presAssocID="{FAE1B1FC-4292-7E45-A6C9-65D0E459EE86}" presName="dot" presStyleLbl="node1NoLn" presStyleIdx="2" presStyleCnt="3" custScaleX="367604" custScaleY="367604"/>
      <dgm:spPr/>
    </dgm:pt>
    <dgm:pt modelId="{9E8FB35D-C236-2A4C-AC30-97E19F324590}" type="pres">
      <dgm:prSet presAssocID="{FAE1B1FC-4292-7E45-A6C9-65D0E459EE86}" presName="descText" presStyleLbl="revTx" presStyleIdx="0" presStyleCnt="0">
        <dgm:presLayoutVars>
          <dgm:chMax val="0"/>
          <dgm:chPref val="0"/>
        </dgm:presLayoutVars>
      </dgm:prSet>
      <dgm:spPr/>
    </dgm:pt>
  </dgm:ptLst>
  <dgm:cxnLst>
    <dgm:cxn modelId="{CB1AD84C-6857-E547-8614-68C80BC84603}" type="presOf" srcId="{FAE1B1FC-4292-7E45-A6C9-65D0E459EE86}" destId="{9CA39B9F-86F3-9F47-A4C4-B96287617262}" srcOrd="0" destOrd="0" presId="urn:microsoft.com/office/officeart/2026/layout/SmallDotsHorizontal"/>
    <dgm:cxn modelId="{386E7D55-DA2B-D148-AC95-B193B509AD13}" type="presOf" srcId="{A2E2CD5A-A41B-AF42-9D96-227C3A6A45E1}" destId="{05054771-E050-4E4C-8F99-A4739CE92E7B}" srcOrd="0" destOrd="0" presId="urn:microsoft.com/office/officeart/2026/layout/SmallDotsHorizontal"/>
    <dgm:cxn modelId="{96A1A057-51EF-6843-83D1-AA83BDB30EEB}" srcId="{AD9C1600-CC8D-FD4E-8C36-F2B01D2EFA8C}" destId="{7C2CB5A7-6334-9A4C-8F47-473BC1D6456D}" srcOrd="0" destOrd="0" parTransId="{92B00BEF-6597-8942-ABE4-3A8C7032A929}" sibTransId="{867CF0D5-1847-B648-8542-1BC5F635735A}"/>
    <dgm:cxn modelId="{1000877B-1732-0043-BB11-70A9276FCA6C}" srcId="{725E71FF-9FAE-9240-A5CB-12AEEC3C09F6}" destId="{A2E2CD5A-A41B-AF42-9D96-227C3A6A45E1}" srcOrd="0" destOrd="0" parTransId="{0121F159-8478-7647-9980-0713B0B5A64D}" sibTransId="{D93153A7-69DE-F542-8288-73BA955C1AEA}"/>
    <dgm:cxn modelId="{98C52B85-821A-7645-AED8-29BAB8543642}" type="presOf" srcId="{725E71FF-9FAE-9240-A5CB-12AEEC3C09F6}" destId="{73F4E030-266F-E448-9B6E-FFB7468B9F41}" srcOrd="0" destOrd="0" presId="urn:microsoft.com/office/officeart/2026/layout/SmallDotsHorizontal"/>
    <dgm:cxn modelId="{2BEE4E8C-D654-A849-AABC-E1636CE6045B}" srcId="{FAE1B1FC-4292-7E45-A6C9-65D0E459EE86}" destId="{129768CB-638B-7F42-A1EC-01D5B378E174}" srcOrd="0" destOrd="0" parTransId="{3B931657-6666-E547-A24B-0EEF22A2A56F}" sibTransId="{925D9F54-E363-D041-AD99-87307A38D3E1}"/>
    <dgm:cxn modelId="{96390D8F-4198-5043-B9ED-16AC5B0774FA}" type="presOf" srcId="{875EC319-1A19-064D-8811-655F220776CF}" destId="{7D928BE5-08CE-2A48-B92E-FD1A86929B87}" srcOrd="0" destOrd="0" presId="urn:microsoft.com/office/officeart/2026/layout/SmallDotsHorizontal"/>
    <dgm:cxn modelId="{83843F9B-E432-824C-8771-15F964F70CFF}" type="presOf" srcId="{AD9C1600-CC8D-FD4E-8C36-F2B01D2EFA8C}" destId="{FE9D39EC-6F2C-4B49-BDF4-C94C20B938F5}" srcOrd="0" destOrd="0" presId="urn:microsoft.com/office/officeart/2026/layout/SmallDotsHorizontal"/>
    <dgm:cxn modelId="{062AF1A2-B75C-CA40-AFC6-900AED6DAFD6}" srcId="{875EC319-1A19-064D-8811-655F220776CF}" destId="{FAE1B1FC-4292-7E45-A6C9-65D0E459EE86}" srcOrd="2" destOrd="0" parTransId="{FE722E93-FA8D-A949-87F1-F3F719740B2E}" sibTransId="{8EE82ECD-8386-2F4F-96CD-7755F98A2C96}"/>
    <dgm:cxn modelId="{C9E9B7BD-8733-EF40-92D6-4EF69474BA0A}" type="presOf" srcId="{7C2CB5A7-6334-9A4C-8F47-473BC1D6456D}" destId="{5338E746-7808-D744-8CFF-2C249A331693}" srcOrd="0" destOrd="0" presId="urn:microsoft.com/office/officeart/2026/layout/SmallDotsHorizontal"/>
    <dgm:cxn modelId="{EEC046D0-4231-DF4A-AD6B-13D3B8C6D125}" srcId="{875EC319-1A19-064D-8811-655F220776CF}" destId="{AD9C1600-CC8D-FD4E-8C36-F2B01D2EFA8C}" srcOrd="0" destOrd="0" parTransId="{98BF3235-46F0-7A41-92DA-6313C64BAF23}" sibTransId="{DA3F4BA6-D1DD-904F-B5E6-58460ABC153E}"/>
    <dgm:cxn modelId="{F9E311DB-2F4D-BF48-B959-61320D666F0A}" type="presOf" srcId="{129768CB-638B-7F42-A1EC-01D5B378E174}" destId="{9E8FB35D-C236-2A4C-AC30-97E19F324590}" srcOrd="0" destOrd="0" presId="urn:microsoft.com/office/officeart/2026/layout/SmallDotsHorizontal"/>
    <dgm:cxn modelId="{C89850E2-39EE-0A45-A680-59C93675E32C}" srcId="{875EC319-1A19-064D-8811-655F220776CF}" destId="{725E71FF-9FAE-9240-A5CB-12AEEC3C09F6}" srcOrd="1" destOrd="0" parTransId="{B5F1E485-AE36-4648-B933-B1ACE10C0A54}" sibTransId="{CF247DE4-D912-5047-A852-BCD73B3D5937}"/>
    <dgm:cxn modelId="{EE1AA49C-34C2-2E47-A729-FA50140D2599}" type="presParOf" srcId="{7D928BE5-08CE-2A48-B92E-FD1A86929B87}" destId="{E5F559DA-A520-0F48-82F7-92A0E3476AE1}" srcOrd="0" destOrd="0" presId="urn:microsoft.com/office/officeart/2026/layout/SmallDotsHorizontal"/>
    <dgm:cxn modelId="{D7874E9B-D6A5-0649-A43D-F22D09B0B6A4}" type="presParOf" srcId="{7D928BE5-08CE-2A48-B92E-FD1A86929B87}" destId="{D1C5D6D8-6778-0844-A1FF-6D99894822A2}" srcOrd="1" destOrd="0" presId="urn:microsoft.com/office/officeart/2026/layout/SmallDotsHorizontal"/>
    <dgm:cxn modelId="{69776737-BD07-B249-B387-AD89B1765AAB}" type="presParOf" srcId="{D1C5D6D8-6778-0844-A1FF-6D99894822A2}" destId="{7636EB49-B998-FA45-BD7A-94507A201C71}" srcOrd="0" destOrd="0" presId="urn:microsoft.com/office/officeart/2026/layout/SmallDotsHorizontal"/>
    <dgm:cxn modelId="{4AE21EA6-C076-2446-B05C-1847074D867F}" type="presParOf" srcId="{7636EB49-B998-FA45-BD7A-94507A201C71}" destId="{125A04E0-1FAC-AE46-B97E-E8BF09290C31}" srcOrd="0" destOrd="0" presId="urn:microsoft.com/office/officeart/2026/layout/SmallDotsHorizontal"/>
    <dgm:cxn modelId="{9378E6D7-49A7-A547-A5FF-432E90556924}" type="presParOf" srcId="{7636EB49-B998-FA45-BD7A-94507A201C71}" destId="{FE9D39EC-6F2C-4B49-BDF4-C94C20B938F5}" srcOrd="1" destOrd="0" presId="urn:microsoft.com/office/officeart/2026/layout/SmallDotsHorizontal"/>
    <dgm:cxn modelId="{D730CE78-64C5-9E42-9035-3C34D9B1FCD6}" type="presParOf" srcId="{7636EB49-B998-FA45-BD7A-94507A201C71}" destId="{E3E149A5-EA95-FD4B-9E61-7CC2C351D3D7}" srcOrd="2" destOrd="0" presId="urn:microsoft.com/office/officeart/2026/layout/SmallDotsHorizontal"/>
    <dgm:cxn modelId="{48098A93-85F7-164E-9FAC-BBC422581353}" type="presParOf" srcId="{7636EB49-B998-FA45-BD7A-94507A201C71}" destId="{5338E746-7808-D744-8CFF-2C249A331693}" srcOrd="3" destOrd="0" presId="urn:microsoft.com/office/officeart/2026/layout/SmallDotsHorizontal"/>
    <dgm:cxn modelId="{D8824C53-3B41-674F-B1CB-EBE8B34DC9FF}" type="presParOf" srcId="{D1C5D6D8-6778-0844-A1FF-6D99894822A2}" destId="{BC237ECD-E9EC-B246-8526-5FB8110DF189}" srcOrd="1" destOrd="0" presId="urn:microsoft.com/office/officeart/2026/layout/SmallDotsHorizontal"/>
    <dgm:cxn modelId="{481E6D71-5DA2-A24E-B75C-B8FC919B3A28}" type="presParOf" srcId="{D1C5D6D8-6778-0844-A1FF-6D99894822A2}" destId="{A32AA102-B240-C549-8AB4-F03C658C49DD}" srcOrd="2" destOrd="0" presId="urn:microsoft.com/office/officeart/2026/layout/SmallDotsHorizontal"/>
    <dgm:cxn modelId="{094F4559-2482-BB4F-8A85-4673A0E0DD2F}" type="presParOf" srcId="{A32AA102-B240-C549-8AB4-F03C658C49DD}" destId="{538A0654-7354-7746-80AB-1CC355448FB3}" srcOrd="0" destOrd="0" presId="urn:microsoft.com/office/officeart/2026/layout/SmallDotsHorizontal"/>
    <dgm:cxn modelId="{665CDDAE-1DEC-0242-A051-C710F0CFB6E3}" type="presParOf" srcId="{A32AA102-B240-C549-8AB4-F03C658C49DD}" destId="{73F4E030-266F-E448-9B6E-FFB7468B9F41}" srcOrd="1" destOrd="0" presId="urn:microsoft.com/office/officeart/2026/layout/SmallDotsHorizontal"/>
    <dgm:cxn modelId="{B9F1745F-AED5-724B-A480-9CFAFE1D01D4}" type="presParOf" srcId="{A32AA102-B240-C549-8AB4-F03C658C49DD}" destId="{610AC238-441A-2E49-AA35-0999785F09F8}" srcOrd="2" destOrd="0" presId="urn:microsoft.com/office/officeart/2026/layout/SmallDotsHorizontal"/>
    <dgm:cxn modelId="{DC50CF5F-452D-3447-B206-6BD9A51C0766}" type="presParOf" srcId="{A32AA102-B240-C549-8AB4-F03C658C49DD}" destId="{05054771-E050-4E4C-8F99-A4739CE92E7B}" srcOrd="3" destOrd="0" presId="urn:microsoft.com/office/officeart/2026/layout/SmallDotsHorizontal"/>
    <dgm:cxn modelId="{94307537-8EC9-C84B-84D4-B6B8482F1A80}" type="presParOf" srcId="{D1C5D6D8-6778-0844-A1FF-6D99894822A2}" destId="{F0013C43-D8C5-DC48-BA4B-FD3CA1AEC6E1}" srcOrd="3" destOrd="0" presId="urn:microsoft.com/office/officeart/2026/layout/SmallDotsHorizontal"/>
    <dgm:cxn modelId="{632B825F-1E53-6142-930B-84EFB41CF170}" type="presParOf" srcId="{D1C5D6D8-6778-0844-A1FF-6D99894822A2}" destId="{C15FCF55-4CEB-5A4E-AADD-FF96332971DC}" srcOrd="4" destOrd="0" presId="urn:microsoft.com/office/officeart/2026/layout/SmallDotsHorizontal"/>
    <dgm:cxn modelId="{9CFEE49A-148B-7A4E-AB82-D5BFF4D77AE8}" type="presParOf" srcId="{C15FCF55-4CEB-5A4E-AADD-FF96332971DC}" destId="{8ABAF694-FD78-CA4C-BEC3-FA58B4BD60F2}" srcOrd="0" destOrd="0" presId="urn:microsoft.com/office/officeart/2026/layout/SmallDotsHorizontal"/>
    <dgm:cxn modelId="{B9AD3FA7-5CED-FE44-A293-6BB1EF81BD14}" type="presParOf" srcId="{C15FCF55-4CEB-5A4E-AADD-FF96332971DC}" destId="{9CA39B9F-86F3-9F47-A4C4-B96287617262}" srcOrd="1" destOrd="0" presId="urn:microsoft.com/office/officeart/2026/layout/SmallDotsHorizontal"/>
    <dgm:cxn modelId="{4E037C1A-2284-F94D-95DA-5C53E5063711}" type="presParOf" srcId="{C15FCF55-4CEB-5A4E-AADD-FF96332971DC}" destId="{82454108-0D3A-6446-9355-9FF76BCCD5C8}" srcOrd="2" destOrd="0" presId="urn:microsoft.com/office/officeart/2026/layout/SmallDotsHorizontal"/>
    <dgm:cxn modelId="{5E254BEE-6342-5A4E-BB3B-08D44F4AA7E7}" type="presParOf" srcId="{C15FCF55-4CEB-5A4E-AADD-FF96332971DC}" destId="{9E8FB35D-C236-2A4C-AC30-97E19F324590}" srcOrd="3" destOrd="0" presId="urn:microsoft.com/office/officeart/2026/layout/SmallDotsHorizontal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B69AAC-70EA-4738-B622-01F292229CF9}">
      <dsp:nvSpPr>
        <dsp:cNvPr id="0" name=""/>
        <dsp:cNvSpPr/>
      </dsp:nvSpPr>
      <dsp:spPr>
        <a:xfrm>
          <a:off x="1138979" y="597862"/>
          <a:ext cx="932563" cy="93256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945C06-8504-4DCD-B728-02BCD8E200DE}">
      <dsp:nvSpPr>
        <dsp:cNvPr id="0" name=""/>
        <dsp:cNvSpPr/>
      </dsp:nvSpPr>
      <dsp:spPr>
        <a:xfrm>
          <a:off x="569079" y="1822233"/>
          <a:ext cx="20723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Grades 3–5 Mathematics and RLA; Grade 5 Science</a:t>
          </a:r>
        </a:p>
      </dsp:txBody>
      <dsp:txXfrm>
        <a:off x="569079" y="1822233"/>
        <a:ext cx="2072362" cy="720000"/>
      </dsp:txXfrm>
    </dsp:sp>
    <dsp:sp modelId="{4B1C5E4E-0605-46A4-9D65-0C004048ABE9}">
      <dsp:nvSpPr>
        <dsp:cNvPr id="0" name=""/>
        <dsp:cNvSpPr/>
      </dsp:nvSpPr>
      <dsp:spPr>
        <a:xfrm>
          <a:off x="3574005" y="597862"/>
          <a:ext cx="932563" cy="932563"/>
        </a:xfrm>
        <a:prstGeom prst="rect">
          <a:avLst/>
        </a:prstGeom>
        <a:solidFill>
          <a:schemeClr val="bg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28AA6D-FCED-44AC-B5DE-24020DDC6548}">
      <dsp:nvSpPr>
        <dsp:cNvPr id="0" name=""/>
        <dsp:cNvSpPr/>
      </dsp:nvSpPr>
      <dsp:spPr>
        <a:xfrm>
          <a:off x="3004105" y="1822233"/>
          <a:ext cx="20723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004105" y="1822233"/>
        <a:ext cx="2072362" cy="720000"/>
      </dsp:txXfrm>
    </dsp:sp>
    <dsp:sp modelId="{019E2637-E930-47B2-9BB6-BC832E46040E}">
      <dsp:nvSpPr>
        <dsp:cNvPr id="0" name=""/>
        <dsp:cNvSpPr/>
      </dsp:nvSpPr>
      <dsp:spPr>
        <a:xfrm>
          <a:off x="6009031" y="597862"/>
          <a:ext cx="932563" cy="932563"/>
        </a:xfrm>
        <a:prstGeom prst="rect">
          <a:avLst/>
        </a:prstGeom>
        <a:solidFill>
          <a:schemeClr val="bg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21871D-CF44-4F74-BB54-7A47E1B98F59}">
      <dsp:nvSpPr>
        <dsp:cNvPr id="0" name=""/>
        <dsp:cNvSpPr/>
      </dsp:nvSpPr>
      <dsp:spPr>
        <a:xfrm>
          <a:off x="5439131" y="1822233"/>
          <a:ext cx="20723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 dirty="0"/>
        </a:p>
      </dsp:txBody>
      <dsp:txXfrm>
        <a:off x="5439131" y="1822233"/>
        <a:ext cx="2072362" cy="720000"/>
      </dsp:txXfrm>
    </dsp:sp>
    <dsp:sp modelId="{535E86C1-8E82-4B83-89B2-2FF3F313B6AE}">
      <dsp:nvSpPr>
        <dsp:cNvPr id="0" name=""/>
        <dsp:cNvSpPr/>
      </dsp:nvSpPr>
      <dsp:spPr>
        <a:xfrm>
          <a:off x="8444057" y="597862"/>
          <a:ext cx="932563" cy="932563"/>
        </a:xfrm>
        <a:prstGeom prst="rect">
          <a:avLst/>
        </a:prstGeom>
        <a:solidFill>
          <a:schemeClr val="bg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032C32-DFB4-4FC4-80C1-FE51C615F634}">
      <dsp:nvSpPr>
        <dsp:cNvPr id="0" name=""/>
        <dsp:cNvSpPr/>
      </dsp:nvSpPr>
      <dsp:spPr>
        <a:xfrm>
          <a:off x="7874157" y="1822233"/>
          <a:ext cx="20723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 dirty="0"/>
        </a:p>
      </dsp:txBody>
      <dsp:txXfrm>
        <a:off x="7874157" y="1822233"/>
        <a:ext cx="2072362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B69AAC-70EA-4738-B622-01F292229CF9}">
      <dsp:nvSpPr>
        <dsp:cNvPr id="0" name=""/>
        <dsp:cNvSpPr/>
      </dsp:nvSpPr>
      <dsp:spPr>
        <a:xfrm>
          <a:off x="1138979" y="579201"/>
          <a:ext cx="932563" cy="93256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945C06-8504-4DCD-B728-02BCD8E200DE}">
      <dsp:nvSpPr>
        <dsp:cNvPr id="0" name=""/>
        <dsp:cNvSpPr/>
      </dsp:nvSpPr>
      <dsp:spPr>
        <a:xfrm>
          <a:off x="569079" y="1803557"/>
          <a:ext cx="20723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Grades 3–5 Mathematics and RLA; Grade 5 Science</a:t>
          </a:r>
        </a:p>
      </dsp:txBody>
      <dsp:txXfrm>
        <a:off x="569079" y="1803557"/>
        <a:ext cx="2072362" cy="720000"/>
      </dsp:txXfrm>
    </dsp:sp>
    <dsp:sp modelId="{4B1C5E4E-0605-46A4-9D65-0C004048ABE9}">
      <dsp:nvSpPr>
        <dsp:cNvPr id="0" name=""/>
        <dsp:cNvSpPr/>
      </dsp:nvSpPr>
      <dsp:spPr>
        <a:xfrm>
          <a:off x="3574005" y="579201"/>
          <a:ext cx="932563" cy="93256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28AA6D-FCED-44AC-B5DE-24020DDC6548}">
      <dsp:nvSpPr>
        <dsp:cNvPr id="0" name=""/>
        <dsp:cNvSpPr/>
      </dsp:nvSpPr>
      <dsp:spPr>
        <a:xfrm>
          <a:off x="3004105" y="1803557"/>
          <a:ext cx="20723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4,965 unique schools (Tested 1,149,932 students in RLA)</a:t>
          </a:r>
        </a:p>
      </dsp:txBody>
      <dsp:txXfrm>
        <a:off x="3004105" y="1803557"/>
        <a:ext cx="2072362" cy="720000"/>
      </dsp:txXfrm>
    </dsp:sp>
    <dsp:sp modelId="{019E2637-E930-47B2-9BB6-BC832E46040E}">
      <dsp:nvSpPr>
        <dsp:cNvPr id="0" name=""/>
        <dsp:cNvSpPr/>
      </dsp:nvSpPr>
      <dsp:spPr>
        <a:xfrm>
          <a:off x="6009031" y="579201"/>
          <a:ext cx="932563" cy="932563"/>
        </a:xfrm>
        <a:prstGeom prst="rect">
          <a:avLst/>
        </a:prstGeom>
        <a:solidFill>
          <a:schemeClr val="bg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21871D-CF44-4F74-BB54-7A47E1B98F59}">
      <dsp:nvSpPr>
        <dsp:cNvPr id="0" name=""/>
        <dsp:cNvSpPr/>
      </dsp:nvSpPr>
      <dsp:spPr>
        <a:xfrm>
          <a:off x="5439131" y="1803557"/>
          <a:ext cx="20723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 dirty="0"/>
        </a:p>
      </dsp:txBody>
      <dsp:txXfrm>
        <a:off x="5439131" y="1803557"/>
        <a:ext cx="2072362" cy="720000"/>
      </dsp:txXfrm>
    </dsp:sp>
    <dsp:sp modelId="{535E86C1-8E82-4B83-89B2-2FF3F313B6AE}">
      <dsp:nvSpPr>
        <dsp:cNvPr id="0" name=""/>
        <dsp:cNvSpPr/>
      </dsp:nvSpPr>
      <dsp:spPr>
        <a:xfrm>
          <a:off x="8444057" y="579201"/>
          <a:ext cx="932563" cy="932563"/>
        </a:xfrm>
        <a:prstGeom prst="rect">
          <a:avLst/>
        </a:prstGeom>
        <a:solidFill>
          <a:schemeClr val="bg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032C32-DFB4-4FC4-80C1-FE51C615F634}">
      <dsp:nvSpPr>
        <dsp:cNvPr id="0" name=""/>
        <dsp:cNvSpPr/>
      </dsp:nvSpPr>
      <dsp:spPr>
        <a:xfrm>
          <a:off x="7874157" y="1803557"/>
          <a:ext cx="20723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 dirty="0"/>
        </a:p>
      </dsp:txBody>
      <dsp:txXfrm>
        <a:off x="7874157" y="1803557"/>
        <a:ext cx="2072362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B69AAC-70EA-4738-B622-01F292229CF9}">
      <dsp:nvSpPr>
        <dsp:cNvPr id="0" name=""/>
        <dsp:cNvSpPr/>
      </dsp:nvSpPr>
      <dsp:spPr>
        <a:xfrm>
          <a:off x="1138979" y="579201"/>
          <a:ext cx="932563" cy="93256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945C06-8504-4DCD-B728-02BCD8E200DE}">
      <dsp:nvSpPr>
        <dsp:cNvPr id="0" name=""/>
        <dsp:cNvSpPr/>
      </dsp:nvSpPr>
      <dsp:spPr>
        <a:xfrm>
          <a:off x="569079" y="1803557"/>
          <a:ext cx="20723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Grades 3–5 Mathematics and RLA; Grade 5 Science</a:t>
          </a:r>
        </a:p>
      </dsp:txBody>
      <dsp:txXfrm>
        <a:off x="569079" y="1803557"/>
        <a:ext cx="2072362" cy="720000"/>
      </dsp:txXfrm>
    </dsp:sp>
    <dsp:sp modelId="{4B1C5E4E-0605-46A4-9D65-0C004048ABE9}">
      <dsp:nvSpPr>
        <dsp:cNvPr id="0" name=""/>
        <dsp:cNvSpPr/>
      </dsp:nvSpPr>
      <dsp:spPr>
        <a:xfrm>
          <a:off x="3574005" y="579201"/>
          <a:ext cx="932563" cy="93256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28AA6D-FCED-44AC-B5DE-24020DDC6548}">
      <dsp:nvSpPr>
        <dsp:cNvPr id="0" name=""/>
        <dsp:cNvSpPr/>
      </dsp:nvSpPr>
      <dsp:spPr>
        <a:xfrm>
          <a:off x="3004105" y="1803557"/>
          <a:ext cx="20723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4,965 unique schools (Tested 1,149,932 students in RLA)</a:t>
          </a:r>
        </a:p>
      </dsp:txBody>
      <dsp:txXfrm>
        <a:off x="3004105" y="1803557"/>
        <a:ext cx="2072362" cy="720000"/>
      </dsp:txXfrm>
    </dsp:sp>
    <dsp:sp modelId="{019E2637-E930-47B2-9BB6-BC832E46040E}">
      <dsp:nvSpPr>
        <dsp:cNvPr id="0" name=""/>
        <dsp:cNvSpPr/>
      </dsp:nvSpPr>
      <dsp:spPr>
        <a:xfrm>
          <a:off x="6009031" y="579201"/>
          <a:ext cx="932563" cy="93256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21871D-CF44-4F74-BB54-7A47E1B98F59}">
      <dsp:nvSpPr>
        <dsp:cNvPr id="0" name=""/>
        <dsp:cNvSpPr/>
      </dsp:nvSpPr>
      <dsp:spPr>
        <a:xfrm>
          <a:off x="5439131" y="1803557"/>
          <a:ext cx="20723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Early gaps can widen over time</a:t>
          </a:r>
        </a:p>
      </dsp:txBody>
      <dsp:txXfrm>
        <a:off x="5439131" y="1803557"/>
        <a:ext cx="2072362" cy="720000"/>
      </dsp:txXfrm>
    </dsp:sp>
    <dsp:sp modelId="{535E86C1-8E82-4B83-89B2-2FF3F313B6AE}">
      <dsp:nvSpPr>
        <dsp:cNvPr id="0" name=""/>
        <dsp:cNvSpPr/>
      </dsp:nvSpPr>
      <dsp:spPr>
        <a:xfrm>
          <a:off x="8444057" y="579201"/>
          <a:ext cx="932563" cy="932563"/>
        </a:xfrm>
        <a:prstGeom prst="rect">
          <a:avLst/>
        </a:prstGeom>
        <a:solidFill>
          <a:schemeClr val="bg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032C32-DFB4-4FC4-80C1-FE51C615F634}">
      <dsp:nvSpPr>
        <dsp:cNvPr id="0" name=""/>
        <dsp:cNvSpPr/>
      </dsp:nvSpPr>
      <dsp:spPr>
        <a:xfrm>
          <a:off x="7874157" y="1803557"/>
          <a:ext cx="20723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 dirty="0"/>
        </a:p>
      </dsp:txBody>
      <dsp:txXfrm>
        <a:off x="7874157" y="1803557"/>
        <a:ext cx="2072362" cy="72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B69AAC-70EA-4738-B622-01F292229CF9}">
      <dsp:nvSpPr>
        <dsp:cNvPr id="0" name=""/>
        <dsp:cNvSpPr/>
      </dsp:nvSpPr>
      <dsp:spPr>
        <a:xfrm>
          <a:off x="1138979" y="579201"/>
          <a:ext cx="932563" cy="93256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945C06-8504-4DCD-B728-02BCD8E200DE}">
      <dsp:nvSpPr>
        <dsp:cNvPr id="0" name=""/>
        <dsp:cNvSpPr/>
      </dsp:nvSpPr>
      <dsp:spPr>
        <a:xfrm>
          <a:off x="569079" y="1803557"/>
          <a:ext cx="20723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Grades 3–5 Mathematics and RLA; Grade 5 Science</a:t>
          </a:r>
        </a:p>
      </dsp:txBody>
      <dsp:txXfrm>
        <a:off x="569079" y="1803557"/>
        <a:ext cx="2072362" cy="720000"/>
      </dsp:txXfrm>
    </dsp:sp>
    <dsp:sp modelId="{4B1C5E4E-0605-46A4-9D65-0C004048ABE9}">
      <dsp:nvSpPr>
        <dsp:cNvPr id="0" name=""/>
        <dsp:cNvSpPr/>
      </dsp:nvSpPr>
      <dsp:spPr>
        <a:xfrm>
          <a:off x="3574005" y="579201"/>
          <a:ext cx="932563" cy="93256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28AA6D-FCED-44AC-B5DE-24020DDC6548}">
      <dsp:nvSpPr>
        <dsp:cNvPr id="0" name=""/>
        <dsp:cNvSpPr/>
      </dsp:nvSpPr>
      <dsp:spPr>
        <a:xfrm>
          <a:off x="3004105" y="1803557"/>
          <a:ext cx="20723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4,965 unique schools (Tested 1,149,932 students in RLA)</a:t>
          </a:r>
        </a:p>
      </dsp:txBody>
      <dsp:txXfrm>
        <a:off x="3004105" y="1803557"/>
        <a:ext cx="2072362" cy="720000"/>
      </dsp:txXfrm>
    </dsp:sp>
    <dsp:sp modelId="{019E2637-E930-47B2-9BB6-BC832E46040E}">
      <dsp:nvSpPr>
        <dsp:cNvPr id="0" name=""/>
        <dsp:cNvSpPr/>
      </dsp:nvSpPr>
      <dsp:spPr>
        <a:xfrm>
          <a:off x="6009031" y="579201"/>
          <a:ext cx="932563" cy="93256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21871D-CF44-4F74-BB54-7A47E1B98F59}">
      <dsp:nvSpPr>
        <dsp:cNvPr id="0" name=""/>
        <dsp:cNvSpPr/>
      </dsp:nvSpPr>
      <dsp:spPr>
        <a:xfrm>
          <a:off x="5439131" y="1803557"/>
          <a:ext cx="20723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Early gaps can widen over time</a:t>
          </a:r>
        </a:p>
      </dsp:txBody>
      <dsp:txXfrm>
        <a:off x="5439131" y="1803557"/>
        <a:ext cx="2072362" cy="720000"/>
      </dsp:txXfrm>
    </dsp:sp>
    <dsp:sp modelId="{535E86C1-8E82-4B83-89B2-2FF3F313B6AE}">
      <dsp:nvSpPr>
        <dsp:cNvPr id="0" name=""/>
        <dsp:cNvSpPr/>
      </dsp:nvSpPr>
      <dsp:spPr>
        <a:xfrm>
          <a:off x="8444057" y="579201"/>
          <a:ext cx="932563" cy="93256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032C32-DFB4-4FC4-80C1-FE51C615F634}">
      <dsp:nvSpPr>
        <dsp:cNvPr id="0" name=""/>
        <dsp:cNvSpPr/>
      </dsp:nvSpPr>
      <dsp:spPr>
        <a:xfrm>
          <a:off x="7874157" y="1803557"/>
          <a:ext cx="20723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Identification in struggles improves education pipeline</a:t>
          </a:r>
        </a:p>
      </dsp:txBody>
      <dsp:txXfrm>
        <a:off x="7874157" y="1803557"/>
        <a:ext cx="2072362" cy="7200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1E58F6-8573-064C-813C-48ED2DCCDEFD}">
      <dsp:nvSpPr>
        <dsp:cNvPr id="0" name=""/>
        <dsp:cNvSpPr/>
      </dsp:nvSpPr>
      <dsp:spPr>
        <a:xfrm rot="10800000">
          <a:off x="1302705" y="152"/>
          <a:ext cx="4340143" cy="83804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9554" tIns="87630" rIns="163576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Masters Grade Level </a:t>
          </a:r>
        </a:p>
      </dsp:txBody>
      <dsp:txXfrm rot="10800000">
        <a:off x="1512216" y="152"/>
        <a:ext cx="4130632" cy="838044"/>
      </dsp:txXfrm>
    </dsp:sp>
    <dsp:sp modelId="{C287BB21-AEA2-894F-986E-FC7EF78BE98B}">
      <dsp:nvSpPr>
        <dsp:cNvPr id="0" name=""/>
        <dsp:cNvSpPr/>
      </dsp:nvSpPr>
      <dsp:spPr>
        <a:xfrm>
          <a:off x="883683" y="152"/>
          <a:ext cx="838044" cy="838044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43FE64-9FB7-8A41-8F0A-CC8AE094E1B7}">
      <dsp:nvSpPr>
        <dsp:cNvPr id="0" name=""/>
        <dsp:cNvSpPr/>
      </dsp:nvSpPr>
      <dsp:spPr>
        <a:xfrm rot="10800000">
          <a:off x="1302705" y="1088359"/>
          <a:ext cx="4340143" cy="83804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9554" tIns="87630" rIns="163576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Meets Grade Level </a:t>
          </a:r>
        </a:p>
      </dsp:txBody>
      <dsp:txXfrm rot="10800000">
        <a:off x="1512216" y="1088359"/>
        <a:ext cx="4130632" cy="838044"/>
      </dsp:txXfrm>
    </dsp:sp>
    <dsp:sp modelId="{B500D8C9-E247-D243-AB70-C8A0ECE8C324}">
      <dsp:nvSpPr>
        <dsp:cNvPr id="0" name=""/>
        <dsp:cNvSpPr/>
      </dsp:nvSpPr>
      <dsp:spPr>
        <a:xfrm>
          <a:off x="883683" y="1088359"/>
          <a:ext cx="838044" cy="838044"/>
        </a:xfrm>
        <a:prstGeom prst="ellipse">
          <a:avLst/>
        </a:prstGeom>
        <a:blipFill>
          <a:blip xmlns:r="http://schemas.openxmlformats.org/officeDocument/2006/relationships" r:embed="rId2"/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432BC7-011A-2941-A5B6-5032D7D62F85}">
      <dsp:nvSpPr>
        <dsp:cNvPr id="0" name=""/>
        <dsp:cNvSpPr/>
      </dsp:nvSpPr>
      <dsp:spPr>
        <a:xfrm rot="10800000">
          <a:off x="1302705" y="2176566"/>
          <a:ext cx="4340143" cy="83804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9554" tIns="87630" rIns="163576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Approaches Grade Level </a:t>
          </a:r>
        </a:p>
      </dsp:txBody>
      <dsp:txXfrm rot="10800000">
        <a:off x="1512216" y="2176566"/>
        <a:ext cx="4130632" cy="838044"/>
      </dsp:txXfrm>
    </dsp:sp>
    <dsp:sp modelId="{0B152EF5-9F57-2640-99C7-DDB8A6DB97CB}">
      <dsp:nvSpPr>
        <dsp:cNvPr id="0" name=""/>
        <dsp:cNvSpPr/>
      </dsp:nvSpPr>
      <dsp:spPr>
        <a:xfrm>
          <a:off x="883683" y="2176566"/>
          <a:ext cx="838044" cy="838044"/>
        </a:xfrm>
        <a:prstGeom prst="ellipse">
          <a:avLst/>
        </a:prstGeom>
        <a:blipFill>
          <a:blip xmlns:r="http://schemas.openxmlformats.org/officeDocument/2006/relationships" r:embed="rId3"/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9A2D7C-2AB5-834E-A9F4-7FAAF9843081}">
      <dsp:nvSpPr>
        <dsp:cNvPr id="0" name=""/>
        <dsp:cNvSpPr/>
      </dsp:nvSpPr>
      <dsp:spPr>
        <a:xfrm rot="10800000">
          <a:off x="1302705" y="3264773"/>
          <a:ext cx="4340143" cy="83804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9554" tIns="87630" rIns="163576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Did Not Meet Grade level, or Below-Grade-Level</a:t>
          </a:r>
        </a:p>
      </dsp:txBody>
      <dsp:txXfrm rot="10800000">
        <a:off x="1512216" y="3264773"/>
        <a:ext cx="4130632" cy="838044"/>
      </dsp:txXfrm>
    </dsp:sp>
    <dsp:sp modelId="{4F21825A-CE4B-E743-8C4E-2320E4BEC5BF}">
      <dsp:nvSpPr>
        <dsp:cNvPr id="0" name=""/>
        <dsp:cNvSpPr/>
      </dsp:nvSpPr>
      <dsp:spPr>
        <a:xfrm>
          <a:off x="883683" y="3264773"/>
          <a:ext cx="838044" cy="838044"/>
        </a:xfrm>
        <a:prstGeom prst="ellipse">
          <a:avLst/>
        </a:prstGeom>
        <a:blipFill>
          <a:blip xmlns:r="http://schemas.openxmlformats.org/officeDocument/2006/relationships" r:embed="rId4"/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55E701-6143-9A4A-9BDA-D013E97973E9}">
      <dsp:nvSpPr>
        <dsp:cNvPr id="0" name=""/>
        <dsp:cNvSpPr/>
      </dsp:nvSpPr>
      <dsp:spPr>
        <a:xfrm>
          <a:off x="39" y="152540"/>
          <a:ext cx="3798093" cy="576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Demographics</a:t>
          </a:r>
        </a:p>
      </dsp:txBody>
      <dsp:txXfrm>
        <a:off x="28157" y="180658"/>
        <a:ext cx="3741857" cy="519764"/>
      </dsp:txXfrm>
    </dsp:sp>
    <dsp:sp modelId="{525AC6C3-B5AE-2A45-8DAB-AE0A4A7AE093}">
      <dsp:nvSpPr>
        <dsp:cNvPr id="0" name=""/>
        <dsp:cNvSpPr/>
      </dsp:nvSpPr>
      <dsp:spPr>
        <a:xfrm>
          <a:off x="0" y="742660"/>
          <a:ext cx="3798093" cy="219599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Race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Gender</a:t>
          </a:r>
        </a:p>
      </dsp:txBody>
      <dsp:txXfrm>
        <a:off x="0" y="742660"/>
        <a:ext cx="3798093" cy="2195999"/>
      </dsp:txXfrm>
    </dsp:sp>
    <dsp:sp modelId="{F1EBC87F-E3C6-8E48-AD76-1454C506C383}">
      <dsp:nvSpPr>
        <dsp:cNvPr id="0" name=""/>
        <dsp:cNvSpPr/>
      </dsp:nvSpPr>
      <dsp:spPr>
        <a:xfrm>
          <a:off x="4329866" y="152540"/>
          <a:ext cx="3798093" cy="576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Characteristics</a:t>
          </a:r>
        </a:p>
      </dsp:txBody>
      <dsp:txXfrm>
        <a:off x="4357984" y="180658"/>
        <a:ext cx="3741857" cy="519764"/>
      </dsp:txXfrm>
    </dsp:sp>
    <dsp:sp modelId="{A8D03344-C72E-7D4C-9E31-1F16D54D1CA9}">
      <dsp:nvSpPr>
        <dsp:cNvPr id="0" name=""/>
        <dsp:cNvSpPr/>
      </dsp:nvSpPr>
      <dsp:spPr>
        <a:xfrm>
          <a:off x="4329906" y="724697"/>
          <a:ext cx="3798093" cy="219599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Economically Disadvantaged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At Risk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Current / Former Special Ed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Current EB/EL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Migrant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Gifted/Talented</a:t>
          </a:r>
        </a:p>
      </dsp:txBody>
      <dsp:txXfrm>
        <a:off x="4329906" y="724697"/>
        <a:ext cx="3798093" cy="219599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412D9D-0BD9-3543-9FB1-1D1A843E68D0}">
      <dsp:nvSpPr>
        <dsp:cNvPr id="0" name=""/>
        <dsp:cNvSpPr/>
      </dsp:nvSpPr>
      <dsp:spPr>
        <a:xfrm>
          <a:off x="2409" y="508743"/>
          <a:ext cx="2107183" cy="84287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678" tIns="45339" rIns="22670" bIns="45339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TEA codes 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(-1 and -3)</a:t>
          </a:r>
        </a:p>
      </dsp:txBody>
      <dsp:txXfrm>
        <a:off x="2409" y="508743"/>
        <a:ext cx="1896465" cy="842873"/>
      </dsp:txXfrm>
    </dsp:sp>
    <dsp:sp modelId="{19BE9B66-13B9-5541-A636-B123A86A2246}">
      <dsp:nvSpPr>
        <dsp:cNvPr id="0" name=""/>
        <dsp:cNvSpPr/>
      </dsp:nvSpPr>
      <dsp:spPr>
        <a:xfrm>
          <a:off x="1688156" y="508743"/>
          <a:ext cx="2107183" cy="84287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45339" rIns="22670" bIns="45339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Converted to missing values</a:t>
          </a:r>
        </a:p>
      </dsp:txBody>
      <dsp:txXfrm>
        <a:off x="2109593" y="508743"/>
        <a:ext cx="1264310" cy="842873"/>
      </dsp:txXfrm>
    </dsp:sp>
    <dsp:sp modelId="{2D931446-0DE0-964E-9262-04DF09F06870}">
      <dsp:nvSpPr>
        <dsp:cNvPr id="0" name=""/>
        <dsp:cNvSpPr/>
      </dsp:nvSpPr>
      <dsp:spPr>
        <a:xfrm>
          <a:off x="3373903" y="508743"/>
          <a:ext cx="2107183" cy="84287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45339" rIns="22670" bIns="45339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Excluded from calculations</a:t>
          </a:r>
        </a:p>
      </dsp:txBody>
      <dsp:txXfrm>
        <a:off x="3795340" y="508743"/>
        <a:ext cx="1264310" cy="84287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95B13B-35B8-5540-8BD6-D94BCA1BE73E}">
      <dsp:nvSpPr>
        <dsp:cNvPr id="0" name=""/>
        <dsp:cNvSpPr/>
      </dsp:nvSpPr>
      <dsp:spPr>
        <a:xfrm>
          <a:off x="1603981" y="156587"/>
          <a:ext cx="3107659" cy="1079249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AB2F01-4D11-9840-8ECA-B7FF623A4F52}">
      <dsp:nvSpPr>
        <dsp:cNvPr id="0" name=""/>
        <dsp:cNvSpPr/>
      </dsp:nvSpPr>
      <dsp:spPr>
        <a:xfrm>
          <a:off x="2861500" y="2799303"/>
          <a:ext cx="602259" cy="385446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C83A2E-26FA-724A-8974-D672CBB8B28E}">
      <dsp:nvSpPr>
        <dsp:cNvPr id="0" name=""/>
        <dsp:cNvSpPr/>
      </dsp:nvSpPr>
      <dsp:spPr>
        <a:xfrm>
          <a:off x="1717206" y="3107659"/>
          <a:ext cx="2890846" cy="7227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Combined dataset</a:t>
          </a:r>
        </a:p>
      </dsp:txBody>
      <dsp:txXfrm>
        <a:off x="1717206" y="3107659"/>
        <a:ext cx="2890846" cy="722711"/>
      </dsp:txXfrm>
    </dsp:sp>
    <dsp:sp modelId="{D28CCBB2-0A7F-8948-BA4A-9A6BC698D8E3}">
      <dsp:nvSpPr>
        <dsp:cNvPr id="0" name=""/>
        <dsp:cNvSpPr/>
      </dsp:nvSpPr>
      <dsp:spPr>
        <a:xfrm>
          <a:off x="2618985" y="400388"/>
          <a:ext cx="1084067" cy="108406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Grade 4</a:t>
          </a:r>
        </a:p>
      </dsp:txBody>
      <dsp:txXfrm>
        <a:off x="2777743" y="559146"/>
        <a:ext cx="766551" cy="766551"/>
      </dsp:txXfrm>
    </dsp:sp>
    <dsp:sp modelId="{D6461B11-2AC7-7949-8AF2-409FECBA0AC2}">
      <dsp:nvSpPr>
        <dsp:cNvPr id="0" name=""/>
        <dsp:cNvSpPr/>
      </dsp:nvSpPr>
      <dsp:spPr>
        <a:xfrm>
          <a:off x="1617496" y="0"/>
          <a:ext cx="1084067" cy="108406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Grade 3</a:t>
          </a:r>
        </a:p>
      </dsp:txBody>
      <dsp:txXfrm>
        <a:off x="1776254" y="158758"/>
        <a:ext cx="766551" cy="766551"/>
      </dsp:txXfrm>
    </dsp:sp>
    <dsp:sp modelId="{45716BF2-A33E-3E48-B8CD-4012A5B557C5}">
      <dsp:nvSpPr>
        <dsp:cNvPr id="0" name=""/>
        <dsp:cNvSpPr/>
      </dsp:nvSpPr>
      <dsp:spPr>
        <a:xfrm>
          <a:off x="3719527" y="7988"/>
          <a:ext cx="1084067" cy="108406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Grade 5</a:t>
          </a:r>
        </a:p>
      </dsp:txBody>
      <dsp:txXfrm>
        <a:off x="3878285" y="166746"/>
        <a:ext cx="766551" cy="766551"/>
      </dsp:txXfrm>
    </dsp:sp>
    <dsp:sp modelId="{9A3C8B48-AD0E-4A4C-A9CE-3A8C42E5BF9B}">
      <dsp:nvSpPr>
        <dsp:cNvPr id="0" name=""/>
        <dsp:cNvSpPr/>
      </dsp:nvSpPr>
      <dsp:spPr>
        <a:xfrm>
          <a:off x="1476302" y="24090"/>
          <a:ext cx="3372654" cy="2698123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95B13B-35B8-5540-8BD6-D94BCA1BE73E}">
      <dsp:nvSpPr>
        <dsp:cNvPr id="0" name=""/>
        <dsp:cNvSpPr/>
      </dsp:nvSpPr>
      <dsp:spPr>
        <a:xfrm>
          <a:off x="1603981" y="156587"/>
          <a:ext cx="3107659" cy="1079249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AB2F01-4D11-9840-8ECA-B7FF623A4F52}">
      <dsp:nvSpPr>
        <dsp:cNvPr id="0" name=""/>
        <dsp:cNvSpPr/>
      </dsp:nvSpPr>
      <dsp:spPr>
        <a:xfrm>
          <a:off x="2861500" y="2799303"/>
          <a:ext cx="602259" cy="385446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C83A2E-26FA-724A-8974-D672CBB8B28E}">
      <dsp:nvSpPr>
        <dsp:cNvPr id="0" name=""/>
        <dsp:cNvSpPr/>
      </dsp:nvSpPr>
      <dsp:spPr>
        <a:xfrm>
          <a:off x="1717206" y="3107659"/>
          <a:ext cx="2890846" cy="7227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Combined dataset</a:t>
          </a:r>
        </a:p>
      </dsp:txBody>
      <dsp:txXfrm>
        <a:off x="1717206" y="3107659"/>
        <a:ext cx="2890846" cy="722711"/>
      </dsp:txXfrm>
    </dsp:sp>
    <dsp:sp modelId="{ED4E222A-33F0-BF4E-8E63-71A31035244B}">
      <dsp:nvSpPr>
        <dsp:cNvPr id="0" name=""/>
        <dsp:cNvSpPr/>
      </dsp:nvSpPr>
      <dsp:spPr>
        <a:xfrm>
          <a:off x="2795260" y="1766860"/>
          <a:ext cx="731517" cy="7315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Grade 5</a:t>
          </a:r>
        </a:p>
      </dsp:txBody>
      <dsp:txXfrm>
        <a:off x="2902388" y="1873988"/>
        <a:ext cx="517261" cy="517261"/>
      </dsp:txXfrm>
    </dsp:sp>
    <dsp:sp modelId="{124C22BA-3C9A-4747-851C-D47C5D2FD80C}">
      <dsp:nvSpPr>
        <dsp:cNvPr id="0" name=""/>
        <dsp:cNvSpPr/>
      </dsp:nvSpPr>
      <dsp:spPr>
        <a:xfrm>
          <a:off x="2297971" y="1239643"/>
          <a:ext cx="731517" cy="7315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Grade 4</a:t>
          </a:r>
        </a:p>
      </dsp:txBody>
      <dsp:txXfrm>
        <a:off x="2405099" y="1346771"/>
        <a:ext cx="517261" cy="517261"/>
      </dsp:txXfrm>
    </dsp:sp>
    <dsp:sp modelId="{45716BF2-A33E-3E48-B8CD-4012A5B557C5}">
      <dsp:nvSpPr>
        <dsp:cNvPr id="0" name=""/>
        <dsp:cNvSpPr/>
      </dsp:nvSpPr>
      <dsp:spPr>
        <a:xfrm>
          <a:off x="3337290" y="1189638"/>
          <a:ext cx="731517" cy="7315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Grade 3</a:t>
          </a:r>
        </a:p>
      </dsp:txBody>
      <dsp:txXfrm>
        <a:off x="3444418" y="1296766"/>
        <a:ext cx="517261" cy="517261"/>
      </dsp:txXfrm>
    </dsp:sp>
    <dsp:sp modelId="{9A3C8B48-AD0E-4A4C-A9CE-3A8C42E5BF9B}">
      <dsp:nvSpPr>
        <dsp:cNvPr id="0" name=""/>
        <dsp:cNvSpPr/>
      </dsp:nvSpPr>
      <dsp:spPr>
        <a:xfrm>
          <a:off x="1476302" y="24090"/>
          <a:ext cx="3372654" cy="2698123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E60DDB-C727-D74A-B94A-9CECCD94B8B7}">
      <dsp:nvSpPr>
        <dsp:cNvPr id="0" name=""/>
        <dsp:cNvSpPr/>
      </dsp:nvSpPr>
      <dsp:spPr>
        <a:xfrm>
          <a:off x="1040" y="987067"/>
          <a:ext cx="1378578" cy="1378578"/>
        </a:xfrm>
        <a:prstGeom prst="roundRect">
          <a:avLst/>
        </a:prstGeom>
        <a:solidFill>
          <a:schemeClr val="bg2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Total Tested</a:t>
          </a:r>
        </a:p>
      </dsp:txBody>
      <dsp:txXfrm>
        <a:off x="68337" y="1054364"/>
        <a:ext cx="1243984" cy="1243984"/>
      </dsp:txXfrm>
    </dsp:sp>
    <dsp:sp modelId="{CAAC5F6B-FCEE-F64C-B768-EA2262326EEF}">
      <dsp:nvSpPr>
        <dsp:cNvPr id="0" name=""/>
        <dsp:cNvSpPr/>
      </dsp:nvSpPr>
      <dsp:spPr>
        <a:xfrm>
          <a:off x="1491558" y="1276569"/>
          <a:ext cx="799575" cy="799575"/>
        </a:xfrm>
        <a:prstGeom prst="mathMinus">
          <a:avLst/>
        </a:prstGeom>
        <a:solidFill>
          <a:schemeClr val="accent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1597542" y="1582326"/>
        <a:ext cx="587607" cy="188061"/>
      </dsp:txXfrm>
    </dsp:sp>
    <dsp:sp modelId="{E7798F45-EFBC-D848-8F5B-EC30EC253A8C}">
      <dsp:nvSpPr>
        <dsp:cNvPr id="0" name=""/>
        <dsp:cNvSpPr/>
      </dsp:nvSpPr>
      <dsp:spPr>
        <a:xfrm>
          <a:off x="2403074" y="987067"/>
          <a:ext cx="1378578" cy="1378578"/>
        </a:xfrm>
        <a:prstGeom prst="roundRect">
          <a:avLst/>
        </a:prstGeom>
        <a:solidFill>
          <a:schemeClr val="accent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Approaches or Above</a:t>
          </a:r>
        </a:p>
      </dsp:txBody>
      <dsp:txXfrm>
        <a:off x="2470371" y="1054364"/>
        <a:ext cx="1243984" cy="1243984"/>
      </dsp:txXfrm>
    </dsp:sp>
    <dsp:sp modelId="{4AD331FA-8327-4845-BBFF-366349D46E31}">
      <dsp:nvSpPr>
        <dsp:cNvPr id="0" name=""/>
        <dsp:cNvSpPr/>
      </dsp:nvSpPr>
      <dsp:spPr>
        <a:xfrm>
          <a:off x="3893593" y="1276569"/>
          <a:ext cx="799575" cy="799575"/>
        </a:xfrm>
        <a:prstGeom prst="mathEqual">
          <a:avLst/>
        </a:prstGeom>
        <a:solidFill>
          <a:schemeClr val="accent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3999577" y="1441281"/>
        <a:ext cx="587607" cy="470151"/>
      </dsp:txXfrm>
    </dsp:sp>
    <dsp:sp modelId="{3E0FA265-6D96-AA47-B97B-3D261EC76FF1}">
      <dsp:nvSpPr>
        <dsp:cNvPr id="0" name=""/>
        <dsp:cNvSpPr/>
      </dsp:nvSpPr>
      <dsp:spPr>
        <a:xfrm>
          <a:off x="4805109" y="987067"/>
          <a:ext cx="1378578" cy="1378578"/>
        </a:xfrm>
        <a:prstGeom prst="roundRect">
          <a:avLst/>
        </a:prstGeom>
        <a:solidFill>
          <a:srgbClr val="FF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Did Not Meet</a:t>
          </a:r>
        </a:p>
      </dsp:txBody>
      <dsp:txXfrm>
        <a:off x="4872406" y="1054364"/>
        <a:ext cx="1243984" cy="124398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235CD0-2770-A544-8661-9992E15B173E}">
      <dsp:nvSpPr>
        <dsp:cNvPr id="0" name=""/>
        <dsp:cNvSpPr/>
      </dsp:nvSpPr>
      <dsp:spPr>
        <a:xfrm>
          <a:off x="24" y="60826"/>
          <a:ext cx="2367874" cy="489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Odds Ratio</a:t>
          </a:r>
        </a:p>
      </dsp:txBody>
      <dsp:txXfrm>
        <a:off x="24" y="60826"/>
        <a:ext cx="2367874" cy="489600"/>
      </dsp:txXfrm>
    </dsp:sp>
    <dsp:sp modelId="{0FA882C4-01F1-2E4B-B7F2-A4FFAE676185}">
      <dsp:nvSpPr>
        <dsp:cNvPr id="0" name=""/>
        <dsp:cNvSpPr/>
      </dsp:nvSpPr>
      <dsp:spPr>
        <a:xfrm>
          <a:off x="24" y="550426"/>
          <a:ext cx="2367874" cy="14757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1.0 = no difference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&gt; 1 = higher odds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&lt; 1 = lower odds</a:t>
          </a:r>
        </a:p>
      </dsp:txBody>
      <dsp:txXfrm>
        <a:off x="24" y="550426"/>
        <a:ext cx="2367874" cy="1475780"/>
      </dsp:txXfrm>
    </dsp:sp>
    <dsp:sp modelId="{D8553B4D-9E19-944C-88A9-4991FD2D5894}">
      <dsp:nvSpPr>
        <dsp:cNvPr id="0" name=""/>
        <dsp:cNvSpPr/>
      </dsp:nvSpPr>
      <dsp:spPr>
        <a:xfrm>
          <a:off x="2699401" y="60826"/>
          <a:ext cx="2367874" cy="489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P-value</a:t>
          </a:r>
        </a:p>
      </dsp:txBody>
      <dsp:txXfrm>
        <a:off x="2699401" y="60826"/>
        <a:ext cx="2367874" cy="489600"/>
      </dsp:txXfrm>
    </dsp:sp>
    <dsp:sp modelId="{33B300B9-DBB1-A845-AF28-790037590ACB}">
      <dsp:nvSpPr>
        <dsp:cNvPr id="0" name=""/>
        <dsp:cNvSpPr/>
      </dsp:nvSpPr>
      <dsp:spPr>
        <a:xfrm>
          <a:off x="2699401" y="550426"/>
          <a:ext cx="2367874" cy="14757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P &lt; 0.05 - statistically significant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P &gt;= 0.05 - not statistically significant</a:t>
          </a:r>
        </a:p>
      </dsp:txBody>
      <dsp:txXfrm>
        <a:off x="2699401" y="550426"/>
        <a:ext cx="2367874" cy="147578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F559DA-A520-0F48-82F7-92A0E3476AE1}">
      <dsp:nvSpPr>
        <dsp:cNvPr id="0" name=""/>
        <dsp:cNvSpPr/>
      </dsp:nvSpPr>
      <dsp:spPr>
        <a:xfrm>
          <a:off x="112758" y="584129"/>
          <a:ext cx="5412405" cy="11275"/>
        </a:xfrm>
        <a:prstGeom prst="rect">
          <a:avLst/>
        </a:prstGeom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9D39EC-6F2C-4B49-BDF4-C94C20B938F5}">
      <dsp:nvSpPr>
        <dsp:cNvPr id="0" name=""/>
        <dsp:cNvSpPr/>
      </dsp:nvSpPr>
      <dsp:spPr>
        <a:xfrm>
          <a:off x="115401" y="120410"/>
          <a:ext cx="1744232" cy="37597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30480" bIns="15240" numCol="1" spcCol="1270" anchor="b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>
              <a:solidFill>
                <a:schemeClr val="accent1"/>
              </a:solidFill>
            </a:defRPr>
          </a:pPr>
          <a:r>
            <a:rPr lang="en-US" sz="2400" kern="1200" dirty="0"/>
            <a:t>0.5</a:t>
          </a:r>
        </a:p>
      </dsp:txBody>
      <dsp:txXfrm>
        <a:off x="115401" y="120410"/>
        <a:ext cx="1744232" cy="375976"/>
      </dsp:txXfrm>
    </dsp:sp>
    <dsp:sp modelId="{E3E149A5-EA95-FD4B-9E61-7CC2C351D3D7}">
      <dsp:nvSpPr>
        <dsp:cNvPr id="0" name=""/>
        <dsp:cNvSpPr/>
      </dsp:nvSpPr>
      <dsp:spPr>
        <a:xfrm>
          <a:off x="906216" y="508467"/>
          <a:ext cx="162600" cy="16259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38E746-7808-D744-8CFF-2C249A331693}">
      <dsp:nvSpPr>
        <dsp:cNvPr id="0" name=""/>
        <dsp:cNvSpPr/>
      </dsp:nvSpPr>
      <dsp:spPr>
        <a:xfrm>
          <a:off x="115401" y="684375"/>
          <a:ext cx="1744232" cy="54430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20320" bIns="101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50% lower odds scoring below grade level</a:t>
          </a:r>
        </a:p>
      </dsp:txBody>
      <dsp:txXfrm>
        <a:off x="115401" y="684375"/>
        <a:ext cx="1744232" cy="544306"/>
      </dsp:txXfrm>
    </dsp:sp>
    <dsp:sp modelId="{73F4E030-266F-E448-9B6E-FFB7468B9F41}">
      <dsp:nvSpPr>
        <dsp:cNvPr id="0" name=""/>
        <dsp:cNvSpPr/>
      </dsp:nvSpPr>
      <dsp:spPr>
        <a:xfrm>
          <a:off x="1946844" y="120410"/>
          <a:ext cx="1744232" cy="37597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30480" bIns="15240" numCol="1" spcCol="1270" anchor="b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>
              <a:solidFill>
                <a:schemeClr val="accent1"/>
              </a:solidFill>
            </a:defRPr>
          </a:pPr>
          <a:r>
            <a:rPr lang="en-US" sz="2400" kern="1200" dirty="0"/>
            <a:t>1.0</a:t>
          </a:r>
        </a:p>
      </dsp:txBody>
      <dsp:txXfrm>
        <a:off x="1946844" y="120410"/>
        <a:ext cx="1744232" cy="375976"/>
      </dsp:txXfrm>
    </dsp:sp>
    <dsp:sp modelId="{610AC238-441A-2E49-AA35-0999785F09F8}">
      <dsp:nvSpPr>
        <dsp:cNvPr id="0" name=""/>
        <dsp:cNvSpPr/>
      </dsp:nvSpPr>
      <dsp:spPr>
        <a:xfrm>
          <a:off x="2737660" y="508467"/>
          <a:ext cx="162600" cy="1626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054771-E050-4E4C-8F99-A4739CE92E7B}">
      <dsp:nvSpPr>
        <dsp:cNvPr id="0" name=""/>
        <dsp:cNvSpPr/>
      </dsp:nvSpPr>
      <dsp:spPr>
        <a:xfrm>
          <a:off x="1946844" y="684375"/>
          <a:ext cx="1744232" cy="54430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20320" bIns="101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no difference in odds</a:t>
          </a:r>
        </a:p>
      </dsp:txBody>
      <dsp:txXfrm>
        <a:off x="1946844" y="684375"/>
        <a:ext cx="1744232" cy="544306"/>
      </dsp:txXfrm>
    </dsp:sp>
    <dsp:sp modelId="{9CA39B9F-86F3-9F47-A4C4-B96287617262}">
      <dsp:nvSpPr>
        <dsp:cNvPr id="0" name=""/>
        <dsp:cNvSpPr/>
      </dsp:nvSpPr>
      <dsp:spPr>
        <a:xfrm>
          <a:off x="3778288" y="120410"/>
          <a:ext cx="1744232" cy="37597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30480" bIns="15240" numCol="1" spcCol="1270" anchor="b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>
              <a:solidFill>
                <a:schemeClr val="accent1"/>
              </a:solidFill>
            </a:defRPr>
          </a:pPr>
          <a:r>
            <a:rPr lang="en-US" sz="2400" kern="1200" dirty="0"/>
            <a:t>2.0</a:t>
          </a:r>
        </a:p>
      </dsp:txBody>
      <dsp:txXfrm>
        <a:off x="3778288" y="120410"/>
        <a:ext cx="1744232" cy="375976"/>
      </dsp:txXfrm>
    </dsp:sp>
    <dsp:sp modelId="{82454108-0D3A-6446-9355-9FF76BCCD5C8}">
      <dsp:nvSpPr>
        <dsp:cNvPr id="0" name=""/>
        <dsp:cNvSpPr/>
      </dsp:nvSpPr>
      <dsp:spPr>
        <a:xfrm>
          <a:off x="4569104" y="508467"/>
          <a:ext cx="162600" cy="1626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8FB35D-C236-2A4C-AC30-97E19F324590}">
      <dsp:nvSpPr>
        <dsp:cNvPr id="0" name=""/>
        <dsp:cNvSpPr/>
      </dsp:nvSpPr>
      <dsp:spPr>
        <a:xfrm>
          <a:off x="3778288" y="684375"/>
          <a:ext cx="1744232" cy="54430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20320" bIns="101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100% higher odds scoring below grade level</a:t>
          </a:r>
        </a:p>
      </dsp:txBody>
      <dsp:txXfrm>
        <a:off x="3778288" y="684375"/>
        <a:ext cx="1744232" cy="5443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26/layout/SmallDotsHorizontal">
  <dgm:title val=""/>
  <dgm:desc val=""/>
  <dgm:catLst>
    <dgm:cat type="timeline" pri="107"/>
  </dgm:catLst>
  <dgm:sampData>
    <dgm:dataModel>
      <dgm:ptLst>
        <dgm:pt modelId="0" type="doc"/>
        <dgm:pt modelId="100">
          <dgm:prSet phldrT="Title" phldr="1"/>
        </dgm:pt>
        <dgm:pt modelId="101">
          <dgm:prSet phldrT="Description" phldr="1"/>
        </dgm:pt>
        <dgm:pt modelId="200">
          <dgm:prSet phldrT="Title" phldr="1"/>
        </dgm:pt>
        <dgm:pt modelId="201">
          <dgm:prSet phldrT="Description" phldr="1"/>
        </dgm:pt>
        <dgm:pt modelId="300">
          <dgm:prSet phldrT="Title" phldr="1"/>
        </dgm:pt>
        <dgm:pt modelId="301">
          <dgm:prSet phldrT="Description" phldr="1"/>
        </dgm:pt>
        <dgm:pt modelId="400">
          <dgm:prSet phldrT="Title" phldr="1"/>
        </dgm:pt>
        <dgm:pt modelId="401">
          <dgm:prSet phldrT="Description" phldr="1"/>
        </dgm:pt>
      </dgm:ptLst>
      <dgm:cxnLst>
        <dgm:cxn modelId="1000" srcId="0" destId="100" srcOrd="0" destOrd="0"/>
        <dgm:cxn modelId="1001" srcId="100" destId="101" srcOrd="0" destOrd="0"/>
        <dgm:cxn modelId="2000" srcId="0" destId="200" srcOrd="1" destOrd="0"/>
        <dgm:cxn modelId="2001" srcId="200" destId="201" srcOrd="0" destOrd="0"/>
        <dgm:cxn modelId="3000" srcId="0" destId="300" srcOrd="2" destOrd="0"/>
        <dgm:cxn modelId="3001" srcId="300" destId="301" srcOrd="0" destOrd="0"/>
        <dgm:cxn modelId="4000" srcId="0" destId="400" srcOrd="3" destOrd="0"/>
        <dgm:cxn modelId="4001" srcId="400" destId="40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l" for="ch" forName="connLine" refType="w" fact="0.02"/>
      <dgm:constr type="w" for="ch" forName="connLine" refType="w" fact="0.96"/>
      <dgm:constr type="ctrY" for="ch" forName="connLine" refType="h" fact="0.48"/>
      <dgm:constr type="h" for="ch" forName="connLine" refType="w" fact="0.002"/>
      <dgm:constr type="l" for="ch" forName="itemsFlow" refType="w" fact="0.02"/>
      <dgm:constr type="w" for="ch" forName="itemsFlow" refType="w" fact="0.96"/>
      <dgm:constr type="t" for="ch" forName="itemsFlow"/>
      <dgm:constr type="h" for="ch" forName="itemsFlow" refType="h"/>
    </dgm:constrLst>
    <dgm:ruleLst/>
    <dgm:layoutNode name="connLine" styleLbl="dkBgShp">
      <dgm:alg type="sp"/>
      <dgm:shape xmlns:r="http://schemas.openxmlformats.org/officeDocument/2006/relationships" type="rect" r:blip="">
        <dgm:adjLst/>
        <dgm:extLst>
          <a:ext uri="{B698B0E9-8C71-41B9-8309-B3DCBF30829C}">
            <dgm1612:spPr xmlns:dgm1612="http://schemas.microsoft.com/office/drawing/2016/12/diagram">
              <a:gradFill rotWithShape="0">
                <a:gsLst>
                  <a:gs pos="0">
                    <a:schemeClr val="accent1">
                      <a:tint val="76000"/>
                    </a:schemeClr>
                  </a:gs>
                  <a:gs pos="100000">
                    <a:schemeClr val="accent1">
                      <a:tint val="76000"/>
                    </a:schemeClr>
                  </a:gs>
                </a:gsLst>
                <a:lin ang="0" scaled="0"/>
              </a:gradFill>
            </dgm1612:spPr>
          </a:ext>
        </dgm:extLst>
      </dgm:shape>
      <dgm:presOf/>
      <dgm:constrLst/>
      <dgm:ruleLst/>
    </dgm:layoutNode>
    <dgm:layoutNode name="itemsFlow">
      <dgm:choose name="dirChoose">
        <dgm:if name="dirNorm" func="var" arg="dir" op="equ" val="norm">
          <dgm:alg type="lin">
            <dgm:param type="linDir" val="fromL"/>
            <dgm:param type="fallback" val="1D"/>
          </dgm:alg>
        </dgm:if>
        <dgm:else name="dirRev">
          <dgm:alg type="lin">
            <dgm:param type="linDir" val="fromR"/>
            <dgm:param type="fallback" val="1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h" for="ch" forName="item" refType="h"/>
        <dgm:constr type="w" for="ch" forName="item" refType="w"/>
        <dgm:constr type="w" for="ch" forName="spacer" refType="w" refFor="ch" refForName="item" fact="0.05"/>
        <dgm:constr type="primFontSz" for="des" forName="titleText" op="equ"/>
        <dgm:constr type="primFontSz" for="des" forName="descText" op="equ"/>
      </dgm:constrLst>
      <dgm:ruleLst/>
      <dgm:forEach name="nodesForEach" axis="ch" ptType="node">
        <dgm:layoutNode name="item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anchor"/>
            <dgm:constr type="t" for="ch" forName="anchor"/>
            <dgm:constr type="w" for="ch" forName="anchor" refType="w"/>
            <dgm:constr type="h" for="ch" forName="anchor" refType="h"/>
            <dgm:constr type="l" for="ch" forName="titleText"/>
            <dgm:constr type="t" for="ch" forName="titleText" refType="h" fact="0.098"/>
            <dgm:constr type="w" for="ch" forName="titleText" refType="w"/>
            <dgm:constr type="h" for="ch" forName="titleText" refType="h" fact="0.306"/>
            <dgm:constr type="ctrX" for="ch" forName="dot" refType="w" fact="0.5"/>
            <dgm:constr type="ctrY" for="ch" forName="dot" refType="h" fact="0.48"/>
            <dgm:constr type="w" for="ch" forName="dot" refType="h" fact="0.036"/>
            <dgm:constr type="h" for="ch" forName="dot" refType="h" fact="0.036"/>
            <dgm:constr type="l" for="ch" forName="descText"/>
            <dgm:constr type="t" for="ch" forName="descText" refType="h" fact="0.557"/>
            <dgm:constr type="w" for="ch" forName="descText" refType="w"/>
            <dgm:constr type="h" for="ch" forName="descText" refType="h" fact="0.443"/>
          </dgm:constrLst>
          <dgm:ruleLst/>
          <dgm:layoutNode name="ancho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itleText" styleLbl="revTx">
            <dgm:varLst>
              <dgm:chMax val="0"/>
              <dgm:chPref val="0"/>
            </dgm:varLst>
            <dgm:alg type="tx">
              <dgm:param type="txAnchorVert" val="b"/>
              <dgm:param type="parTxLTRAlign" val="ctr"/>
              <dgm:param type="parTxRTLAlign" val="ctr"/>
            </dgm:alg>
            <dgm:shape xmlns:r="http://schemas.openxmlformats.org/officeDocument/2006/relationships" type="rect" r:blip="" hideGeom="1">
              <dgm:adjLst/>
            </dgm:shape>
            <dgm:presOf axis="self" ptType="node"/>
            <dgm:constrLst>
              <dgm:constr type="primFontSz" val="28"/>
              <dgm:constr type="lMarg" refType="primFontSz" fact="0.1"/>
              <dgm:constr type="rMarg" refType="primFontSz" fact="0.1"/>
              <dgm:constr type="tMarg" refType="primFontSz" fact="0.05"/>
              <dgm:constr type="bMarg" refType="primFontSz" fact="0.05"/>
            </dgm:constrLst>
            <dgm:ruleLst>
              <dgm:rule type="primFontSz" val="8" fact="NaN" max="NaN"/>
            </dgm:ruleLst>
          </dgm:layoutNode>
          <dgm:layoutNode name="dot" styleLbl="node1NoLn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descText" styleLbl="revTx">
            <dgm:varLst>
              <dgm:chMax val="0"/>
              <dgm:chPref val="0"/>
            </dgm:varLst>
            <dgm:alg type="tx">
              <dgm:param type="txAnchorVert" val="t"/>
              <dgm:param type="parTxLTRAlign" val="ctr"/>
              <dgm:param type="parTxRTLAlign" val="ctr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secFontSz" val="18"/>
              <dgm:constr type="primFontSz" refType="secFontSz"/>
              <dgm:constr type="lMarg" refType="primFontSz" fact="0.1"/>
              <dgm:constr type="rMarg" refType="primFontSz" fact="0.1"/>
              <dgm:constr type="tMarg" refType="primFontSz" fact="0.05"/>
              <dgm:constr type="bMarg" refType="primFontSz" fact="0.05"/>
            </dgm:constrLst>
            <dgm:ruleLst>
              <dgm:rule type="primFontSz" val="7" fact="NaN" max="NaN"/>
            </dgm:ruleLst>
          </dgm:layoutNode>
        </dgm:layoutNode>
        <dgm:forEach name="sibTransForEach" axis="followSib" ptType="sibTrans" cnt="1">
          <dgm:layoutNode name="spac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defRPr b="1">
            <a:solidFill>
              <a:schemeClr val="accent1"/>
            </a:solidFill>
          </a:defRPr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5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5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5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15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1DCC32-DD83-494F-8DB5-9A3CE3E34F0F}" type="datetimeFigureOut">
              <a:rPr lang="en-US" smtClean="0"/>
              <a:t>8/22/26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C0E06F-9420-2340-A243-5D53957F57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423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C0E06F-9420-2340-A243-5D53957F57A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5849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C0E06F-9420-2340-A243-5D53957F57A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2052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C0E06F-9420-2340-A243-5D53957F57A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9827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C0E06F-9420-2340-A243-5D53957F57A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002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C0E06F-9420-2340-A243-5D53957F57A0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036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38F6A-E4EC-D2AF-D5CA-97C908E2E4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6E8D39-9F74-F712-3043-67EBD1C725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E06FE1-9BBA-8A77-3A84-361D1AE90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7E64C-11A9-ED48-A5FD-FF5F74B52827}" type="datetimeFigureOut">
              <a:rPr lang="en-US" smtClean="0"/>
              <a:t>8/22/26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23A4A1-0C0E-B564-F2B1-1AD0CEF55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38EC12-7DE7-BE85-1154-3050A3885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5A61B-F898-BE45-9161-C6D8C5B44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329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83DAC-FFA8-E9A8-BC94-4CF842F09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314DD8-992A-C3DF-1C06-FEB09A9428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40EBA1-9B58-193C-752F-11B1CBCF7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7E64C-11A9-ED48-A5FD-FF5F74B52827}" type="datetimeFigureOut">
              <a:rPr lang="en-US" smtClean="0"/>
              <a:t>8/22/26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3B8E35-D09F-C435-DDF5-600B2B82A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4BB2EA-CFA1-C0C0-20CD-0985B5AE4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5A61B-F898-BE45-9161-C6D8C5B44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907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ADD14-00E6-1E92-72BE-A3BEB5724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2C34E9-F1E4-7247-919A-D740F1ECF3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171A01-16BE-45B5-2DC8-1C114B729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7E64C-11A9-ED48-A5FD-FF5F74B52827}" type="datetimeFigureOut">
              <a:rPr lang="en-US" smtClean="0"/>
              <a:t>8/22/26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967A6E-EC8D-8BB3-2255-0DCCD5513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76B852-B0E3-12FB-A70F-A1D47DF39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5A61B-F898-BE45-9161-C6D8C5B44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665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25871-90F9-55C4-30A7-81CE279FE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19FB05-7DAF-A884-18F0-EAD65A95E7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900B51-FD34-6D7A-F0E3-2CD6336C69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DB9DB1-7206-D578-11E6-3350CD5D0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7E64C-11A9-ED48-A5FD-FF5F74B52827}" type="datetimeFigureOut">
              <a:rPr lang="en-US" smtClean="0"/>
              <a:t>8/22/26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B3FEE6-1A59-DFEE-B2F7-4BF38D4B7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DB1899-37B8-52C8-AC00-1A6106D37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5A61B-F898-BE45-9161-C6D8C5B44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615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1C7A3-4682-B715-7542-FF74B3F24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D43C76-948A-EDF8-E5A9-134EBAF05B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66BEBF-2EAB-B3A3-1DE1-A9921EA9F0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99D163-B715-1CD5-C8BC-A42C68F516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21A336-034E-A920-9D08-125DB723D3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58E826-19C8-B74D-43E4-05416E8E5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7E64C-11A9-ED48-A5FD-FF5F74B52827}" type="datetimeFigureOut">
              <a:rPr lang="en-US" smtClean="0"/>
              <a:t>8/22/26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1D5C1A-43C1-812B-ECED-D8F9E077E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374B75-5D29-7562-66C3-EE6F2DA67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5A61B-F898-BE45-9161-C6D8C5B44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180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061BB-299E-9DFA-439D-94F6AC009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CF22D3-99AC-BC2F-B6FB-A8C8D2CFC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7E64C-11A9-ED48-A5FD-FF5F74B52827}" type="datetimeFigureOut">
              <a:rPr lang="en-US" smtClean="0"/>
              <a:t>8/22/26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5816D1-BE18-0874-9B95-84021B753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FE3DA0-7845-CBE5-3439-1835BD347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5A61B-F898-BE45-9161-C6D8C5B44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81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7A7106-701D-6B8A-03CC-F5E939CCC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7E64C-11A9-ED48-A5FD-FF5F74B52827}" type="datetimeFigureOut">
              <a:rPr lang="en-US" smtClean="0"/>
              <a:t>8/22/26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63F545-DC54-08DA-D704-DE7861354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3EA3ED-AD88-E6AF-0B09-8FF9A8401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5A61B-F898-BE45-9161-C6D8C5B44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623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FE792-4BCD-D3C2-D8B4-545BF479C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C4C3E8-ED67-61C1-BF53-7D66999B5D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99CCE0-41A7-5ECA-2686-62DE3C3A23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0F2FD6-2F5C-6565-2A59-F01D6490E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7E64C-11A9-ED48-A5FD-FF5F74B52827}" type="datetimeFigureOut">
              <a:rPr lang="en-US" smtClean="0"/>
              <a:t>8/22/26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BC585D-D098-72B2-952D-3C0B3893B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9DFFE1-B7F8-F005-0C27-A078B9F7F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5A61B-F898-BE45-9161-C6D8C5B44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118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8E373-7BAA-FBF1-C6AB-C46D2B0C9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F2BCBF-2214-2B3D-2FF7-86257ACADA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EC9E9E-1742-8A84-4ED0-08C562DDEF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F5EEFE-2489-EDB6-D258-45B73AE28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7E64C-11A9-ED48-A5FD-FF5F74B52827}" type="datetimeFigureOut">
              <a:rPr lang="en-US" smtClean="0"/>
              <a:t>8/22/26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5E3205-5EEA-49CC-07D2-55B4A0102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0D63F0-271A-3174-6D61-6C64F5122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5A61B-F898-BE45-9161-C6D8C5B44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064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7769B-EA4F-E327-235C-9FE1E376C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F6E58A-6A1C-40D4-995C-B100D34E1D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3A2122-5960-669A-0388-BA5BB3184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7E64C-11A9-ED48-A5FD-FF5F74B52827}" type="datetimeFigureOut">
              <a:rPr lang="en-US" smtClean="0"/>
              <a:t>8/22/26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095949-466F-1150-4EDA-500DD137F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F2CF8C-BF93-60DC-E201-E4FC74FDC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5A61B-F898-BE45-9161-C6D8C5B44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095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BA788B-B063-F8D6-7C30-32EADB9D82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F5337F-009F-099A-2E13-074F7DDF69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05B224-4C44-987D-0C51-093BEA8C2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7E64C-11A9-ED48-A5FD-FF5F74B52827}" type="datetimeFigureOut">
              <a:rPr lang="en-US" smtClean="0"/>
              <a:t>8/22/26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999CB7-8452-4F24-23A0-3817FA413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1F8B04-3808-19A7-747A-29041FF64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5A61B-F898-BE45-9161-C6D8C5B44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832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72CEAD-8356-7E37-9B59-1FE5658B2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42AADA-E7C7-48D7-063F-FD08973635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9321FF-FC77-97E1-C19D-F88AF2E1F3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57E64C-11A9-ED48-A5FD-FF5F74B52827}" type="datetimeFigureOut">
              <a:rPr lang="en-US" smtClean="0"/>
              <a:t>8/22/26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D6F0CB-7714-5A2C-5502-DD77A4768D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26F884-BA00-14C9-634D-1CCF81FE72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75A61B-F898-BE45-9161-C6D8C5B44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776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diagramLayout" Target="../diagrams/layout2.xml"/><Relationship Id="rId7" Type="http://schemas.openxmlformats.org/officeDocument/2006/relationships/chart" Target="../charts/chart1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diagramLayout" Target="../diagrams/layout3.xml"/><Relationship Id="rId7" Type="http://schemas.openxmlformats.org/officeDocument/2006/relationships/chart" Target="../charts/char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diagramLayout" Target="../diagrams/layout4.xml"/><Relationship Id="rId7" Type="http://schemas.openxmlformats.org/officeDocument/2006/relationships/chart" Target="../charts/chart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17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2.xml"/><Relationship Id="rId3" Type="http://schemas.openxmlformats.org/officeDocument/2006/relationships/diagramLayout" Target="../diagrams/layout11.xml"/><Relationship Id="rId7" Type="http://schemas.openxmlformats.org/officeDocument/2006/relationships/diagramData" Target="../diagrams/data12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11" Type="http://schemas.microsoft.com/office/2007/relationships/diagramDrawing" Target="../diagrams/drawing12.xml"/><Relationship Id="rId5" Type="http://schemas.openxmlformats.org/officeDocument/2006/relationships/diagramColors" Target="../diagrams/colors11.xml"/><Relationship Id="rId10" Type="http://schemas.openxmlformats.org/officeDocument/2006/relationships/diagramColors" Target="../diagrams/colors12.xml"/><Relationship Id="rId4" Type="http://schemas.openxmlformats.org/officeDocument/2006/relationships/diagramQuickStyle" Target="../diagrams/quickStyle11.xml"/><Relationship Id="rId9" Type="http://schemas.openxmlformats.org/officeDocument/2006/relationships/diagramQuickStyle" Target="../diagrams/quickStyle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bbiphone.com/random-forest-%E9%87%8D%E8%A6%81%E5%BA%A6-%E3%83%A9%E3%83%B3%E3%83%80%E3%83%A0%E3%83%95%E3%82%A9%E3%83%AC%E3%82%B9%E3%83%88%E6%B3%95%E3%81%A8%E3%81%AF/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rptsvr1.tea.texas.gov/perfreport/tapr/tapr_dd_download.html?year=2024" TargetMode="External"/><Relationship Id="rId2" Type="http://schemas.openxmlformats.org/officeDocument/2006/relationships/hyperlink" Target="https://anasbrital98.github.io/blog/2021/Random-Forest/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nces.ed.gov/programs/edge/geographic/schoollocations" TargetMode="External"/><Relationship Id="rId4" Type="http://schemas.openxmlformats.org/officeDocument/2006/relationships/hyperlink" Target="https://rptsvr1.tea.texas.gov/perfreport/tapr/2025/masking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DA76E0-0C95-D01A-D0FA-2326E4BE9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973328"/>
            <a:ext cx="4368602" cy="1308882"/>
          </a:xfrm>
        </p:spPr>
        <p:txBody>
          <a:bodyPr anchor="b">
            <a:normAutofit/>
          </a:bodyPr>
          <a:lstStyle/>
          <a:p>
            <a:r>
              <a:rPr lang="en-US" sz="4200" dirty="0">
                <a:latin typeface="Georgia" panose="02040502050405020303" pitchFamily="18" charset="0"/>
              </a:rPr>
              <a:t>2024-2025 STAAR Analysis</a:t>
            </a:r>
            <a:endParaRPr lang="en-US" sz="4200" dirty="0"/>
          </a:p>
        </p:txBody>
      </p:sp>
      <p:sp>
        <p:nvSpPr>
          <p:cNvPr id="3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8F68CE-67ED-2367-A601-C79DCAD139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 fontScale="92500"/>
          </a:bodyPr>
          <a:lstStyle/>
          <a:p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Measures how well Texas public school students have learned the Texas Essential curriculum standards</a:t>
            </a:r>
          </a:p>
          <a:p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Identifying student characteristics associated with Did Not Meet Grade Level outcomes on elementary State of Texas Assessments of Academic Readiness Assessments (STAAR)</a:t>
            </a:r>
          </a:p>
          <a:p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Analysis was done using Python and Excel</a:t>
            </a:r>
          </a:p>
          <a:p>
            <a:pPr marL="0" indent="0">
              <a:buNone/>
            </a:pPr>
            <a:endParaRPr 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95CC3C2-E240-ED66-6BE7-6FCA6EB745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8682" y="0"/>
            <a:ext cx="7300452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B8DFEBE-54CF-FCE0-ED66-FA67D68ECABA}"/>
              </a:ext>
            </a:extLst>
          </p:cNvPr>
          <p:cNvSpPr txBox="1"/>
          <p:nvPr/>
        </p:nvSpPr>
        <p:spPr>
          <a:xfrm>
            <a:off x="5379292" y="5065927"/>
            <a:ext cx="30083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Texas elementary school locations. </a:t>
            </a:r>
          </a:p>
          <a:p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Map created by the author in Tableau </a:t>
            </a:r>
          </a:p>
          <a:p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using NCES school-geocode data (NCES, n.d.).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8175D5-23B3-8E50-8124-60EA0BEB2DD2}"/>
              </a:ext>
            </a:extLst>
          </p:cNvPr>
          <p:cNvSpPr txBox="1"/>
          <p:nvPr/>
        </p:nvSpPr>
        <p:spPr>
          <a:xfrm>
            <a:off x="5379292" y="5915797"/>
            <a:ext cx="34773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(National Center for Education Statistics [NCES], n.d.)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56624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2B2E42-5477-D372-C610-E1680D9C3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5AE7C66C-ED99-97E6-A2F6-3B24CD4FA3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09853B-CE6D-9973-7B0C-DB31C657F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8168" y="0"/>
            <a:ext cx="7193711" cy="1133693"/>
          </a:xfrm>
        </p:spPr>
        <p:txBody>
          <a:bodyPr>
            <a:normAutofit fontScale="90000"/>
          </a:bodyPr>
          <a:lstStyle/>
          <a:p>
            <a:r>
              <a:rPr lang="en-US" sz="5200" dirty="0">
                <a:latin typeface="Georgia" panose="02040502050405020303" pitchFamily="18" charset="0"/>
              </a:rPr>
              <a:t>Problem Statement Part 1</a:t>
            </a:r>
            <a:endParaRPr lang="en-US" sz="5200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369F1D8-D991-D2AF-CFF4-84B52D352DD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0372448"/>
              </p:ext>
            </p:extLst>
          </p:nvPr>
        </p:nvGraphicFramePr>
        <p:xfrm>
          <a:off x="657224" y="337930"/>
          <a:ext cx="10515600" cy="3140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34B7CA3D-D980-B979-9BB3-C6776D4412B2}"/>
              </a:ext>
            </a:extLst>
          </p:cNvPr>
          <p:cNvSpPr txBox="1"/>
          <p:nvPr/>
        </p:nvSpPr>
        <p:spPr>
          <a:xfrm>
            <a:off x="-462708" y="297455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2121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A0FE0E-C6E4-1D99-A61D-9AEE113509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C6A4815A-D0F8-2817-B44A-E0AF8C8696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DB1F7D-7A1E-B7DE-A01E-07F97E619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8168" y="0"/>
            <a:ext cx="7193711" cy="1133693"/>
          </a:xfrm>
        </p:spPr>
        <p:txBody>
          <a:bodyPr>
            <a:normAutofit fontScale="90000"/>
          </a:bodyPr>
          <a:lstStyle/>
          <a:p>
            <a:r>
              <a:rPr lang="en-US" sz="5200" dirty="0">
                <a:latin typeface="Georgia" panose="02040502050405020303" pitchFamily="18" charset="0"/>
              </a:rPr>
              <a:t>Problem Statement Part 1</a:t>
            </a:r>
            <a:endParaRPr lang="en-US" sz="5200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F5B6BE5-3783-D602-A399-F68678AEF1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8710062"/>
              </p:ext>
            </p:extLst>
          </p:nvPr>
        </p:nvGraphicFramePr>
        <p:xfrm>
          <a:off x="657224" y="375266"/>
          <a:ext cx="10515600" cy="31027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4" name="Chart 33">
            <a:extLst>
              <a:ext uri="{FF2B5EF4-FFF2-40B4-BE49-F238E27FC236}">
                <a16:creationId xmlns:a16="http://schemas.microsoft.com/office/drawing/2014/main" id="{4804213E-CB56-A920-804E-5D916C85ADC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0846728"/>
              </p:ext>
            </p:extLst>
          </p:nvPr>
        </p:nvGraphicFramePr>
        <p:xfrm>
          <a:off x="6754327" y="2730189"/>
          <a:ext cx="5343296" cy="3752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35" name="Chart 34">
            <a:extLst>
              <a:ext uri="{FF2B5EF4-FFF2-40B4-BE49-F238E27FC236}">
                <a16:creationId xmlns:a16="http://schemas.microsoft.com/office/drawing/2014/main" id="{2C89D658-FACA-9BFE-AF84-3173519324DA}"/>
              </a:ext>
            </a:extLst>
          </p:cNvPr>
          <p:cNvGraphicFramePr>
            <a:graphicFrameLocks/>
          </p:cNvGraphicFramePr>
          <p:nvPr/>
        </p:nvGraphicFramePr>
        <p:xfrm>
          <a:off x="0" y="2766549"/>
          <a:ext cx="6572774" cy="3716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E3F5C71D-F839-BFE4-EC1F-F8348E5BB42B}"/>
              </a:ext>
            </a:extLst>
          </p:cNvPr>
          <p:cNvSpPr txBox="1"/>
          <p:nvPr/>
        </p:nvSpPr>
        <p:spPr>
          <a:xfrm>
            <a:off x="-462708" y="297455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269B46-4BB0-B4F0-4875-7FB5590D480A}"/>
              </a:ext>
            </a:extLst>
          </p:cNvPr>
          <p:cNvSpPr txBox="1"/>
          <p:nvPr/>
        </p:nvSpPr>
        <p:spPr>
          <a:xfrm>
            <a:off x="8833567" y="6482733"/>
            <a:ext cx="2459328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Source: Texas Education Agency (2025).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27B458-A65D-AC5D-7866-91FF9208E413}"/>
              </a:ext>
            </a:extLst>
          </p:cNvPr>
          <p:cNvSpPr txBox="1"/>
          <p:nvPr/>
        </p:nvSpPr>
        <p:spPr>
          <a:xfrm>
            <a:off x="2480961" y="6507024"/>
            <a:ext cx="2459328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Source: Texas Education Agency (2025).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310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4" grpId="0">
        <p:bldAsOne/>
      </p:bldGraphic>
      <p:bldGraphic spid="35" grpId="0">
        <p:bldAsOne/>
      </p:bldGraphic>
      <p:bldP spid="3" grpId="1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38EDAD-56FE-195D-D494-0DDF6FA6E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E9E08A7B-DD4B-CBE5-CCC5-77955AFD9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6E5E44-54D3-C792-F1D8-27FDD6F9C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8168" y="0"/>
            <a:ext cx="7193711" cy="1133693"/>
          </a:xfrm>
        </p:spPr>
        <p:txBody>
          <a:bodyPr>
            <a:normAutofit fontScale="90000"/>
          </a:bodyPr>
          <a:lstStyle/>
          <a:p>
            <a:r>
              <a:rPr lang="en-US" sz="5200" dirty="0">
                <a:latin typeface="Georgia" panose="02040502050405020303" pitchFamily="18" charset="0"/>
              </a:rPr>
              <a:t>Problem Statement Part 1</a:t>
            </a:r>
            <a:endParaRPr lang="en-US" sz="5200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2E6482E-A8A0-0318-6E66-DDB704F2FF2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7966381"/>
              </p:ext>
            </p:extLst>
          </p:nvPr>
        </p:nvGraphicFramePr>
        <p:xfrm>
          <a:off x="657224" y="375266"/>
          <a:ext cx="10515600" cy="31027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4" name="Chart 33">
            <a:extLst>
              <a:ext uri="{FF2B5EF4-FFF2-40B4-BE49-F238E27FC236}">
                <a16:creationId xmlns:a16="http://schemas.microsoft.com/office/drawing/2014/main" id="{DD62A5AC-4AFE-489E-212A-BCD4C62C2ED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5030304"/>
              </p:ext>
            </p:extLst>
          </p:nvPr>
        </p:nvGraphicFramePr>
        <p:xfrm>
          <a:off x="6754327" y="2730189"/>
          <a:ext cx="5343296" cy="3752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35" name="Chart 34">
            <a:extLst>
              <a:ext uri="{FF2B5EF4-FFF2-40B4-BE49-F238E27FC236}">
                <a16:creationId xmlns:a16="http://schemas.microsoft.com/office/drawing/2014/main" id="{9FDC57D6-30E6-A1B2-F284-277A1B210D7E}"/>
              </a:ext>
            </a:extLst>
          </p:cNvPr>
          <p:cNvGraphicFramePr>
            <a:graphicFrameLocks/>
          </p:cNvGraphicFramePr>
          <p:nvPr/>
        </p:nvGraphicFramePr>
        <p:xfrm>
          <a:off x="0" y="2766549"/>
          <a:ext cx="6572774" cy="3716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9360C0D0-A64A-623C-7AE5-ED1C74CF194B}"/>
              </a:ext>
            </a:extLst>
          </p:cNvPr>
          <p:cNvSpPr txBox="1"/>
          <p:nvPr/>
        </p:nvSpPr>
        <p:spPr>
          <a:xfrm>
            <a:off x="-462708" y="297455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240295-D32F-726C-BE47-EBF3937F7DA7}"/>
              </a:ext>
            </a:extLst>
          </p:cNvPr>
          <p:cNvSpPr txBox="1"/>
          <p:nvPr/>
        </p:nvSpPr>
        <p:spPr>
          <a:xfrm>
            <a:off x="8586679" y="6507023"/>
            <a:ext cx="2459328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Source: Texas Education Agency (2025).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E973CF-BC52-C46C-3690-FFBBD54F010F}"/>
              </a:ext>
            </a:extLst>
          </p:cNvPr>
          <p:cNvSpPr txBox="1"/>
          <p:nvPr/>
        </p:nvSpPr>
        <p:spPr>
          <a:xfrm>
            <a:off x="2234073" y="6507024"/>
            <a:ext cx="2459328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Source: Texas Education Agency (2025).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674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503BE6-830C-9CD2-0C49-24FDC4903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0E1122B2-C03A-7D13-C309-00BA8123D2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E68111-C063-E515-9080-E541C1519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8168" y="0"/>
            <a:ext cx="7193711" cy="1133693"/>
          </a:xfrm>
        </p:spPr>
        <p:txBody>
          <a:bodyPr>
            <a:normAutofit fontScale="90000"/>
          </a:bodyPr>
          <a:lstStyle/>
          <a:p>
            <a:r>
              <a:rPr lang="en-US" sz="5200" dirty="0">
                <a:latin typeface="Georgia" panose="02040502050405020303" pitchFamily="18" charset="0"/>
              </a:rPr>
              <a:t>Problem Statement Part 1</a:t>
            </a:r>
            <a:endParaRPr lang="en-US" sz="5200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8DA7A04-78C9-A702-69F5-7CEDF5C18F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2821416"/>
              </p:ext>
            </p:extLst>
          </p:nvPr>
        </p:nvGraphicFramePr>
        <p:xfrm>
          <a:off x="657224" y="375266"/>
          <a:ext cx="10515600" cy="31027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4" name="Chart 33">
            <a:extLst>
              <a:ext uri="{FF2B5EF4-FFF2-40B4-BE49-F238E27FC236}">
                <a16:creationId xmlns:a16="http://schemas.microsoft.com/office/drawing/2014/main" id="{D258C89A-68FF-4B34-B8E4-D17D38844B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3262676"/>
              </p:ext>
            </p:extLst>
          </p:nvPr>
        </p:nvGraphicFramePr>
        <p:xfrm>
          <a:off x="6754327" y="2730189"/>
          <a:ext cx="5343296" cy="3752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35" name="Chart 34">
            <a:extLst>
              <a:ext uri="{FF2B5EF4-FFF2-40B4-BE49-F238E27FC236}">
                <a16:creationId xmlns:a16="http://schemas.microsoft.com/office/drawing/2014/main" id="{1D308F4F-5CC7-1FA3-8458-3242DE04288F}"/>
              </a:ext>
            </a:extLst>
          </p:cNvPr>
          <p:cNvGraphicFramePr>
            <a:graphicFrameLocks/>
          </p:cNvGraphicFramePr>
          <p:nvPr/>
        </p:nvGraphicFramePr>
        <p:xfrm>
          <a:off x="0" y="2766549"/>
          <a:ext cx="6572774" cy="3716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7D23B677-1309-4437-F4B4-BC01D5871AD4}"/>
              </a:ext>
            </a:extLst>
          </p:cNvPr>
          <p:cNvSpPr txBox="1"/>
          <p:nvPr/>
        </p:nvSpPr>
        <p:spPr>
          <a:xfrm>
            <a:off x="-462708" y="297455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AF6922-FB9D-97FE-7058-3E9F5ECA577F}"/>
              </a:ext>
            </a:extLst>
          </p:cNvPr>
          <p:cNvSpPr txBox="1"/>
          <p:nvPr/>
        </p:nvSpPr>
        <p:spPr>
          <a:xfrm>
            <a:off x="2490105" y="6507024"/>
            <a:ext cx="2459328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Source: Texas Education Agency (2025).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FC271C-BAB8-8E55-EE62-6611A047DE9F}"/>
              </a:ext>
            </a:extLst>
          </p:cNvPr>
          <p:cNvSpPr txBox="1"/>
          <p:nvPr/>
        </p:nvSpPr>
        <p:spPr>
          <a:xfrm>
            <a:off x="8713496" y="6507024"/>
            <a:ext cx="2459328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Source: Texas Education Agency (2025).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543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BE034-6877-69C2-E5DC-90527F571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8667" y="236127"/>
            <a:ext cx="6814665" cy="1325563"/>
          </a:xfrm>
        </p:spPr>
        <p:txBody>
          <a:bodyPr/>
          <a:lstStyle/>
          <a:p>
            <a:r>
              <a:rPr lang="en-US" dirty="0">
                <a:latin typeface="Georgia" panose="02040502050405020303" pitchFamily="18" charset="0"/>
              </a:rPr>
              <a:t>Problem Statement Part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4C97D1-0376-3A3D-8B92-639EC20AB4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452" y="2049468"/>
            <a:ext cx="7592785" cy="3087119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Many students perform well, but some Do Not Meet Grade Level standards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STAAR reports four performance levels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8EE5640E-6597-E54B-B2EB-66F4D05940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86848007"/>
              </p:ext>
            </p:extLst>
          </p:nvPr>
        </p:nvGraphicFramePr>
        <p:xfrm>
          <a:off x="6096000" y="2399474"/>
          <a:ext cx="6526532" cy="41029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20575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69BAD-0525-E661-2088-45AC7A4A9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2D3C6-AAF6-7931-3192-6A08489E5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838" y="-143889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Georgia" panose="02040502050405020303" pitchFamily="18" charset="0"/>
              </a:rPr>
              <a:t>Texas STAAR Testing by Subject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7A603D-2143-20EF-F2B0-758889A252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912" y="825810"/>
            <a:ext cx="7592785" cy="1027317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Only grade 5 tested in Science, so less students</a:t>
            </a:r>
          </a:p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35.2% Did Not Meet Standards in Science and 28.6% in Math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FE1A0F6-FF88-D940-FE14-345B2964D708}"/>
              </a:ext>
            </a:extLst>
          </p:cNvPr>
          <p:cNvGrpSpPr/>
          <p:nvPr/>
        </p:nvGrpSpPr>
        <p:grpSpPr>
          <a:xfrm>
            <a:off x="8045697" y="403972"/>
            <a:ext cx="3722683" cy="935497"/>
            <a:chOff x="7848601" y="65115"/>
            <a:chExt cx="3722683" cy="935497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1E6ACE3-8890-A76F-1C9C-C99C7DA68161}"/>
                </a:ext>
              </a:extLst>
            </p:cNvPr>
            <p:cNvSpPr/>
            <p:nvPr/>
          </p:nvSpPr>
          <p:spPr>
            <a:xfrm>
              <a:off x="7848601" y="122216"/>
              <a:ext cx="234952" cy="201761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207AD60-BE68-6807-CAD3-A97A8E4048F9}"/>
                </a:ext>
              </a:extLst>
            </p:cNvPr>
            <p:cNvSpPr/>
            <p:nvPr/>
          </p:nvSpPr>
          <p:spPr>
            <a:xfrm>
              <a:off x="9812332" y="122216"/>
              <a:ext cx="234952" cy="201761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4D416CB-681D-9FCB-EC4C-4E013AC9922D}"/>
                </a:ext>
              </a:extLst>
            </p:cNvPr>
            <p:cNvSpPr/>
            <p:nvPr/>
          </p:nvSpPr>
          <p:spPr>
            <a:xfrm>
              <a:off x="7848601" y="730455"/>
              <a:ext cx="234952" cy="201761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0BE2A08-1EAB-F5E5-4B5C-828599424273}"/>
                </a:ext>
              </a:extLst>
            </p:cNvPr>
            <p:cNvSpPr/>
            <p:nvPr/>
          </p:nvSpPr>
          <p:spPr>
            <a:xfrm>
              <a:off x="9812332" y="722708"/>
              <a:ext cx="234952" cy="201761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299660-8C64-A228-1E21-B0F2D7E72F13}"/>
                </a:ext>
              </a:extLst>
            </p:cNvPr>
            <p:cNvSpPr txBox="1"/>
            <p:nvPr/>
          </p:nvSpPr>
          <p:spPr>
            <a:xfrm>
              <a:off x="8080373" y="80324"/>
              <a:ext cx="13843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Did not meet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EAF58BB-C6D4-C1DB-E7D2-D01C64B0B928}"/>
                </a:ext>
              </a:extLst>
            </p:cNvPr>
            <p:cNvSpPr txBox="1"/>
            <p:nvPr/>
          </p:nvSpPr>
          <p:spPr>
            <a:xfrm>
              <a:off x="10047284" y="65115"/>
              <a:ext cx="1524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Approaches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A6AAD45-36B2-3303-F0DD-A4E43705F0CD}"/>
                </a:ext>
              </a:extLst>
            </p:cNvPr>
            <p:cNvSpPr txBox="1"/>
            <p:nvPr/>
          </p:nvSpPr>
          <p:spPr>
            <a:xfrm>
              <a:off x="8080373" y="662058"/>
              <a:ext cx="13843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Meets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30DB546-7E9C-AFC7-20D7-ED69C6900D6E}"/>
                </a:ext>
              </a:extLst>
            </p:cNvPr>
            <p:cNvSpPr txBox="1"/>
            <p:nvPr/>
          </p:nvSpPr>
          <p:spPr>
            <a:xfrm>
              <a:off x="10047284" y="662058"/>
              <a:ext cx="9001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00" dirty="0"/>
                <a:t>Masters</a:t>
              </a:r>
            </a:p>
          </p:txBody>
        </p:sp>
      </p:grp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CCDF4E81-6494-9575-B882-8AFC87E3107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3906805"/>
              </p:ext>
            </p:extLst>
          </p:nvPr>
        </p:nvGraphicFramePr>
        <p:xfrm>
          <a:off x="4093118" y="1576318"/>
          <a:ext cx="41148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A879BD2A-9EBD-3333-FD2E-4C5740268C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3820196"/>
              </p:ext>
            </p:extLst>
          </p:nvPr>
        </p:nvGraphicFramePr>
        <p:xfrm>
          <a:off x="51057" y="1576318"/>
          <a:ext cx="41148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D28609E5-A759-BA74-EC7C-0F40B7AB61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8852825"/>
              </p:ext>
            </p:extLst>
          </p:nvPr>
        </p:nvGraphicFramePr>
        <p:xfrm>
          <a:off x="8077200" y="1527084"/>
          <a:ext cx="41148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AA755578-6754-985F-87A0-DFFE13A1A328}"/>
              </a:ext>
            </a:extLst>
          </p:cNvPr>
          <p:cNvSpPr txBox="1"/>
          <p:nvPr/>
        </p:nvSpPr>
        <p:spPr>
          <a:xfrm>
            <a:off x="686460" y="6282786"/>
            <a:ext cx="35628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     327,155       281,982         286,103       250,393        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522A89-1983-67B1-0306-687867E1CEE9}"/>
              </a:ext>
            </a:extLst>
          </p:cNvPr>
          <p:cNvSpPr txBox="1"/>
          <p:nvPr/>
        </p:nvSpPr>
        <p:spPr>
          <a:xfrm>
            <a:off x="4369095" y="6284161"/>
            <a:ext cx="35628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  249,786            271,327           335,090           293,729        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307537F-4C93-2E18-5F04-A857951D3508}"/>
              </a:ext>
            </a:extLst>
          </p:cNvPr>
          <p:cNvSpPr txBox="1"/>
          <p:nvPr/>
        </p:nvSpPr>
        <p:spPr>
          <a:xfrm>
            <a:off x="8418537" y="6282785"/>
            <a:ext cx="35628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 134,931           130,962           70,160              47,741        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6F61C2B-5C2C-CB83-EE89-31EC172B1742}"/>
              </a:ext>
            </a:extLst>
          </p:cNvPr>
          <p:cNvSpPr txBox="1"/>
          <p:nvPr/>
        </p:nvSpPr>
        <p:spPr>
          <a:xfrm>
            <a:off x="1164225" y="6572464"/>
            <a:ext cx="2459328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Source: Texas Education Agency (2025).</a:t>
            </a:r>
          </a:p>
          <a:p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BE7AFF5-5626-E681-C5BF-166CC3C45516}"/>
              </a:ext>
            </a:extLst>
          </p:cNvPr>
          <p:cNvSpPr txBox="1"/>
          <p:nvPr/>
        </p:nvSpPr>
        <p:spPr>
          <a:xfrm>
            <a:off x="4866336" y="6572464"/>
            <a:ext cx="2459328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Source: Texas Education Agency (2025).</a:t>
            </a:r>
          </a:p>
          <a:p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05E0E15-F8A4-C26C-6F9F-FC8C64D2A169}"/>
              </a:ext>
            </a:extLst>
          </p:cNvPr>
          <p:cNvSpPr txBox="1"/>
          <p:nvPr/>
        </p:nvSpPr>
        <p:spPr>
          <a:xfrm>
            <a:off x="8897240" y="6559784"/>
            <a:ext cx="2459328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Source: Texas Education Agency (2025).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068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>
        <p:bldAsOne/>
      </p:bldGraphic>
      <p:bldGraphic spid="15" grpId="0">
        <p:bldAsOne/>
      </p:bldGraphic>
      <p:bldGraphic spid="16" grpId="0">
        <p:bldAsOne/>
      </p:bldGraphic>
      <p:bldP spid="17" grpId="0"/>
      <p:bldP spid="18" grpId="0"/>
      <p:bldP spid="19" grpId="0"/>
      <p:bldP spid="21" grpId="0"/>
      <p:bldP spid="22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E1BBB-0039-9DE0-39CB-8A9DE93AE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9F05C-120B-F36B-16DC-0C5ACBEE3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400" y="59635"/>
            <a:ext cx="7569201" cy="952423"/>
          </a:xfrm>
        </p:spPr>
        <p:txBody>
          <a:bodyPr>
            <a:normAutofit/>
          </a:bodyPr>
          <a:lstStyle/>
          <a:p>
            <a:r>
              <a:rPr lang="en-US" dirty="0">
                <a:latin typeface="Georgia" panose="02040502050405020303" pitchFamily="18" charset="0"/>
              </a:rPr>
              <a:t>STAAR Performance Grade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778B5-AA80-D453-B397-D6AC3687B0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378" y="981868"/>
            <a:ext cx="7592785" cy="603375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28.9% Did Not Meet standards in math and 23% in RLA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BAC37B46-592D-C794-B683-9C4C0510355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7179224"/>
              </p:ext>
            </p:extLst>
          </p:nvPr>
        </p:nvGraphicFramePr>
        <p:xfrm>
          <a:off x="86152" y="1546412"/>
          <a:ext cx="622778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137AE4BD-4BB4-C831-7089-2FD0D9F3D8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68573"/>
              </p:ext>
            </p:extLst>
          </p:nvPr>
        </p:nvGraphicFramePr>
        <p:xfrm>
          <a:off x="6313932" y="1546412"/>
          <a:ext cx="6071616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8" name="Group 27">
            <a:extLst>
              <a:ext uri="{FF2B5EF4-FFF2-40B4-BE49-F238E27FC236}">
                <a16:creationId xmlns:a16="http://schemas.microsoft.com/office/drawing/2014/main" id="{7241C26B-2841-3D4C-B561-02676F1FD9E8}"/>
              </a:ext>
            </a:extLst>
          </p:cNvPr>
          <p:cNvGrpSpPr/>
          <p:nvPr/>
        </p:nvGrpSpPr>
        <p:grpSpPr>
          <a:xfrm>
            <a:off x="8045697" y="403972"/>
            <a:ext cx="3722683" cy="935497"/>
            <a:chOff x="7848601" y="65115"/>
            <a:chExt cx="3722683" cy="935497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82D2672-CD31-85AA-9813-31BF6F5B5008}"/>
                </a:ext>
              </a:extLst>
            </p:cNvPr>
            <p:cNvSpPr/>
            <p:nvPr/>
          </p:nvSpPr>
          <p:spPr>
            <a:xfrm>
              <a:off x="7848601" y="122216"/>
              <a:ext cx="234952" cy="201761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68E9DA1-E827-CE5B-4AD0-661E249CCC8F}"/>
                </a:ext>
              </a:extLst>
            </p:cNvPr>
            <p:cNvSpPr/>
            <p:nvPr/>
          </p:nvSpPr>
          <p:spPr>
            <a:xfrm>
              <a:off x="9812332" y="122216"/>
              <a:ext cx="234952" cy="201761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2CB9659-9025-1084-3C87-21D59B9257F8}"/>
                </a:ext>
              </a:extLst>
            </p:cNvPr>
            <p:cNvSpPr/>
            <p:nvPr/>
          </p:nvSpPr>
          <p:spPr>
            <a:xfrm>
              <a:off x="7848601" y="730455"/>
              <a:ext cx="234952" cy="201761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68B8701-1866-4996-A334-B977676F2D91}"/>
                </a:ext>
              </a:extLst>
            </p:cNvPr>
            <p:cNvSpPr/>
            <p:nvPr/>
          </p:nvSpPr>
          <p:spPr>
            <a:xfrm>
              <a:off x="9812332" y="722708"/>
              <a:ext cx="234952" cy="201761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91199B1-2E35-57EF-1ECE-02983506EE48}"/>
                </a:ext>
              </a:extLst>
            </p:cNvPr>
            <p:cNvSpPr txBox="1"/>
            <p:nvPr/>
          </p:nvSpPr>
          <p:spPr>
            <a:xfrm>
              <a:off x="8080373" y="80324"/>
              <a:ext cx="13843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Did not meet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A0C7D53-DF75-EF74-1612-4EC7247C5C2D}"/>
                </a:ext>
              </a:extLst>
            </p:cNvPr>
            <p:cNvSpPr txBox="1"/>
            <p:nvPr/>
          </p:nvSpPr>
          <p:spPr>
            <a:xfrm>
              <a:off x="10047284" y="65115"/>
              <a:ext cx="1524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Approaches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0B7FB63-ECE6-E9B8-8920-4BA3B356018E}"/>
                </a:ext>
              </a:extLst>
            </p:cNvPr>
            <p:cNvSpPr txBox="1"/>
            <p:nvPr/>
          </p:nvSpPr>
          <p:spPr>
            <a:xfrm>
              <a:off x="8080373" y="662058"/>
              <a:ext cx="13843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Meets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FA923EF-9C63-3984-6FE4-D2CFA8D0181F}"/>
                </a:ext>
              </a:extLst>
            </p:cNvPr>
            <p:cNvSpPr txBox="1"/>
            <p:nvPr/>
          </p:nvSpPr>
          <p:spPr>
            <a:xfrm>
              <a:off x="10047284" y="662058"/>
              <a:ext cx="9001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00" dirty="0"/>
                <a:t>Masters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C46F3E5A-5E39-0AC8-EBF5-E25384555221}"/>
              </a:ext>
            </a:extLst>
          </p:cNvPr>
          <p:cNvSpPr txBox="1"/>
          <p:nvPr/>
        </p:nvSpPr>
        <p:spPr>
          <a:xfrm>
            <a:off x="920363" y="6300318"/>
            <a:ext cx="50308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    n = 110,729                  n = 95,375                   n = 101,968                 n = 74,525        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BA6CB47-4F84-57A3-6BAD-D780F47A3610}"/>
              </a:ext>
            </a:extLst>
          </p:cNvPr>
          <p:cNvSpPr txBox="1"/>
          <p:nvPr/>
        </p:nvSpPr>
        <p:spPr>
          <a:xfrm>
            <a:off x="6628737" y="6300319"/>
            <a:ext cx="54731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    n = 88,078                       n = 97,574                      n = 110,036                    n = 87,213       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6BF3E5-5E01-5EA3-0CC1-C82DB5ED5B1A}"/>
              </a:ext>
            </a:extLst>
          </p:cNvPr>
          <p:cNvSpPr txBox="1"/>
          <p:nvPr/>
        </p:nvSpPr>
        <p:spPr>
          <a:xfrm>
            <a:off x="2206128" y="6570954"/>
            <a:ext cx="2459328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Source: Texas Education Agency (2025).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06CF38-03DC-98FF-0CCA-00CE2C1F6FB7}"/>
              </a:ext>
            </a:extLst>
          </p:cNvPr>
          <p:cNvSpPr txBox="1"/>
          <p:nvPr/>
        </p:nvSpPr>
        <p:spPr>
          <a:xfrm>
            <a:off x="8120076" y="6570953"/>
            <a:ext cx="2459328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Source: Texas Education Agency (2025).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71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  <p:bldGraphic spid="4" grpId="0">
        <p:bldAsOne/>
      </p:bldGraphic>
      <p:bldP spid="29" grpId="0"/>
      <p:bldP spid="31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AF57D2C-E3C9-5EF6-88DB-6940B52E3860}"/>
              </a:ext>
            </a:extLst>
          </p:cNvPr>
          <p:cNvGrpSpPr/>
          <p:nvPr/>
        </p:nvGrpSpPr>
        <p:grpSpPr>
          <a:xfrm>
            <a:off x="8045697" y="403972"/>
            <a:ext cx="3722683" cy="935497"/>
            <a:chOff x="7848601" y="65115"/>
            <a:chExt cx="3722683" cy="93549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D93B289-9428-47CC-76DC-AAA86B3D7F08}"/>
                </a:ext>
              </a:extLst>
            </p:cNvPr>
            <p:cNvSpPr/>
            <p:nvPr/>
          </p:nvSpPr>
          <p:spPr>
            <a:xfrm>
              <a:off x="7848601" y="122216"/>
              <a:ext cx="234952" cy="201761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23EA06F-5DDC-5C31-50C3-C86B7246FE31}"/>
                </a:ext>
              </a:extLst>
            </p:cNvPr>
            <p:cNvSpPr/>
            <p:nvPr/>
          </p:nvSpPr>
          <p:spPr>
            <a:xfrm>
              <a:off x="9812332" y="122216"/>
              <a:ext cx="234952" cy="201761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035BF35-288D-DEC5-E8E0-14D4EAED7A5B}"/>
                </a:ext>
              </a:extLst>
            </p:cNvPr>
            <p:cNvSpPr/>
            <p:nvPr/>
          </p:nvSpPr>
          <p:spPr>
            <a:xfrm>
              <a:off x="7848601" y="730455"/>
              <a:ext cx="234952" cy="201761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CEB4C69-7276-18E4-B013-ABBFA49A9ABA}"/>
                </a:ext>
              </a:extLst>
            </p:cNvPr>
            <p:cNvSpPr/>
            <p:nvPr/>
          </p:nvSpPr>
          <p:spPr>
            <a:xfrm>
              <a:off x="9812332" y="722708"/>
              <a:ext cx="234952" cy="201761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F07C79D-FEFB-F079-4DDC-9E4993E0B0B7}"/>
                </a:ext>
              </a:extLst>
            </p:cNvPr>
            <p:cNvSpPr txBox="1"/>
            <p:nvPr/>
          </p:nvSpPr>
          <p:spPr>
            <a:xfrm>
              <a:off x="8080373" y="80324"/>
              <a:ext cx="13843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Did not meet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531A3A9-99AF-E988-49B4-E2C593BE0C94}"/>
                </a:ext>
              </a:extLst>
            </p:cNvPr>
            <p:cNvSpPr txBox="1"/>
            <p:nvPr/>
          </p:nvSpPr>
          <p:spPr>
            <a:xfrm>
              <a:off x="10047284" y="65115"/>
              <a:ext cx="1524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Approaches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104861D-ABF0-A9A5-D108-FD14AA558AFE}"/>
                </a:ext>
              </a:extLst>
            </p:cNvPr>
            <p:cNvSpPr txBox="1"/>
            <p:nvPr/>
          </p:nvSpPr>
          <p:spPr>
            <a:xfrm>
              <a:off x="8080373" y="662058"/>
              <a:ext cx="13843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Meets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61775C8-0CD2-7DE7-537B-2B41FB32B514}"/>
                </a:ext>
              </a:extLst>
            </p:cNvPr>
            <p:cNvSpPr txBox="1"/>
            <p:nvPr/>
          </p:nvSpPr>
          <p:spPr>
            <a:xfrm>
              <a:off x="10047284" y="662058"/>
              <a:ext cx="9001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00" dirty="0"/>
                <a:t>Masters</a:t>
              </a:r>
            </a:p>
          </p:txBody>
        </p:sp>
      </p:grpSp>
      <p:sp>
        <p:nvSpPr>
          <p:cNvPr id="13" name="Title 1">
            <a:extLst>
              <a:ext uri="{FF2B5EF4-FFF2-40B4-BE49-F238E27FC236}">
                <a16:creationId xmlns:a16="http://schemas.microsoft.com/office/drawing/2014/main" id="{86099EEE-19E4-71B1-DA34-F23506885499}"/>
              </a:ext>
            </a:extLst>
          </p:cNvPr>
          <p:cNvSpPr txBox="1">
            <a:spLocks/>
          </p:cNvSpPr>
          <p:nvPr/>
        </p:nvSpPr>
        <p:spPr>
          <a:xfrm>
            <a:off x="279400" y="-53298"/>
            <a:ext cx="7569201" cy="9524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Georgia" panose="02040502050405020303" pitchFamily="18" charset="0"/>
              </a:rPr>
              <a:t>STAAR Performance Grade 4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5EFBB35E-778C-6B21-D096-EB8364204568}"/>
              </a:ext>
            </a:extLst>
          </p:cNvPr>
          <p:cNvSpPr txBox="1">
            <a:spLocks/>
          </p:cNvSpPr>
          <p:nvPr/>
        </p:nvSpPr>
        <p:spPr>
          <a:xfrm>
            <a:off x="255816" y="924470"/>
            <a:ext cx="7592785" cy="626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30.6% Did Not Meet standards in math and 19.4% in RLA</a:t>
            </a: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F3C76C18-A201-B1FA-5747-15CCE8EA86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6302183"/>
              </p:ext>
            </p:extLst>
          </p:nvPr>
        </p:nvGraphicFramePr>
        <p:xfrm>
          <a:off x="88657" y="1550894"/>
          <a:ext cx="6227064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1D9E4156-4195-9FA0-F0FA-48923F28579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1243322"/>
              </p:ext>
            </p:extLst>
          </p:nvPr>
        </p:nvGraphicFramePr>
        <p:xfrm>
          <a:off x="6315721" y="1550894"/>
          <a:ext cx="6227064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C7F45171-3C4D-93E5-4D14-B480F313DB6C}"/>
              </a:ext>
            </a:extLst>
          </p:cNvPr>
          <p:cNvSpPr txBox="1"/>
          <p:nvPr/>
        </p:nvSpPr>
        <p:spPr>
          <a:xfrm>
            <a:off x="943422" y="6269549"/>
            <a:ext cx="50308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   n = 116,772                n = 85,572                    n = 87,910                    n = 91,102        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1538D44-9A78-797B-7119-95CFBB905310}"/>
              </a:ext>
            </a:extLst>
          </p:cNvPr>
          <p:cNvSpPr txBox="1"/>
          <p:nvPr/>
        </p:nvSpPr>
        <p:spPr>
          <a:xfrm>
            <a:off x="6657162" y="6269549"/>
            <a:ext cx="53222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   n = 74,205                      n = 101,078                     n = 116,517                     n = 91,186       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2951F1-5535-3205-FEA6-324A6E11364F}"/>
              </a:ext>
            </a:extLst>
          </p:cNvPr>
          <p:cNvSpPr txBox="1"/>
          <p:nvPr/>
        </p:nvSpPr>
        <p:spPr>
          <a:xfrm>
            <a:off x="2206128" y="6570954"/>
            <a:ext cx="2459328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Source: Texas Education Agency (2025).</a:t>
            </a: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4706C1-5876-A00F-AFDB-4A1AB7E34042}"/>
              </a:ext>
            </a:extLst>
          </p:cNvPr>
          <p:cNvSpPr txBox="1"/>
          <p:nvPr/>
        </p:nvSpPr>
        <p:spPr>
          <a:xfrm>
            <a:off x="8120076" y="6570953"/>
            <a:ext cx="2459328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Source: Texas Education Agency (2025).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731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  <p:bldGraphic spid="16" grpId="0">
        <p:bldAsOne/>
      </p:bldGraphic>
      <p:bldP spid="25" grpId="0"/>
      <p:bldP spid="26" grpId="0"/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3F817-EFCA-3CF1-BA0A-EEA7B80A59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039CCBE-DAC9-EAE6-8EE7-8E6132D0D2BF}"/>
              </a:ext>
            </a:extLst>
          </p:cNvPr>
          <p:cNvGrpSpPr/>
          <p:nvPr/>
        </p:nvGrpSpPr>
        <p:grpSpPr>
          <a:xfrm>
            <a:off x="8045697" y="403972"/>
            <a:ext cx="3722683" cy="935497"/>
            <a:chOff x="7848601" y="65115"/>
            <a:chExt cx="3722683" cy="93549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D64FAD4-F3E7-AB07-734B-8817F1C4C613}"/>
                </a:ext>
              </a:extLst>
            </p:cNvPr>
            <p:cNvSpPr/>
            <p:nvPr/>
          </p:nvSpPr>
          <p:spPr>
            <a:xfrm>
              <a:off x="7848601" y="122216"/>
              <a:ext cx="234952" cy="201761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B2900B4-DACC-E4CD-9D1D-FE7B1E18942C}"/>
                </a:ext>
              </a:extLst>
            </p:cNvPr>
            <p:cNvSpPr/>
            <p:nvPr/>
          </p:nvSpPr>
          <p:spPr>
            <a:xfrm>
              <a:off x="9812332" y="122216"/>
              <a:ext cx="234952" cy="201761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BFC40A4-24E0-9E96-5A48-EA7AD22CB49B}"/>
                </a:ext>
              </a:extLst>
            </p:cNvPr>
            <p:cNvSpPr/>
            <p:nvPr/>
          </p:nvSpPr>
          <p:spPr>
            <a:xfrm>
              <a:off x="7848601" y="730455"/>
              <a:ext cx="234952" cy="201761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B5619FA-782B-B4E9-9E11-516D45E55A39}"/>
                </a:ext>
              </a:extLst>
            </p:cNvPr>
            <p:cNvSpPr/>
            <p:nvPr/>
          </p:nvSpPr>
          <p:spPr>
            <a:xfrm>
              <a:off x="9812332" y="722708"/>
              <a:ext cx="234952" cy="201761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86E3046-2313-3CEF-4981-AC1562668F3C}"/>
                </a:ext>
              </a:extLst>
            </p:cNvPr>
            <p:cNvSpPr txBox="1"/>
            <p:nvPr/>
          </p:nvSpPr>
          <p:spPr>
            <a:xfrm>
              <a:off x="8080373" y="80324"/>
              <a:ext cx="13843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Did not meet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7AB7397-7429-77C4-912C-1E64BA1D5150}"/>
                </a:ext>
              </a:extLst>
            </p:cNvPr>
            <p:cNvSpPr txBox="1"/>
            <p:nvPr/>
          </p:nvSpPr>
          <p:spPr>
            <a:xfrm>
              <a:off x="10047284" y="65115"/>
              <a:ext cx="1524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Approaches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4C83DA7-BBCA-E8F0-9D1A-B98073B5AE29}"/>
                </a:ext>
              </a:extLst>
            </p:cNvPr>
            <p:cNvSpPr txBox="1"/>
            <p:nvPr/>
          </p:nvSpPr>
          <p:spPr>
            <a:xfrm>
              <a:off x="8080373" y="662058"/>
              <a:ext cx="13843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Meets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D4E941F-83D6-BF50-1678-B10E5E969288}"/>
                </a:ext>
              </a:extLst>
            </p:cNvPr>
            <p:cNvSpPr txBox="1"/>
            <p:nvPr/>
          </p:nvSpPr>
          <p:spPr>
            <a:xfrm>
              <a:off x="10047284" y="662058"/>
              <a:ext cx="9001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00" dirty="0"/>
                <a:t>Masters</a:t>
              </a:r>
            </a:p>
          </p:txBody>
        </p:sp>
      </p:grpSp>
      <p:sp>
        <p:nvSpPr>
          <p:cNvPr id="13" name="Title 1">
            <a:extLst>
              <a:ext uri="{FF2B5EF4-FFF2-40B4-BE49-F238E27FC236}">
                <a16:creationId xmlns:a16="http://schemas.microsoft.com/office/drawing/2014/main" id="{66E48ACA-74F6-4202-14B0-61EB33A0C87F}"/>
              </a:ext>
            </a:extLst>
          </p:cNvPr>
          <p:cNvSpPr txBox="1">
            <a:spLocks/>
          </p:cNvSpPr>
          <p:nvPr/>
        </p:nvSpPr>
        <p:spPr>
          <a:xfrm>
            <a:off x="279400" y="-53298"/>
            <a:ext cx="7569201" cy="9524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Georgia" panose="02040502050405020303" pitchFamily="18" charset="0"/>
              </a:rPr>
              <a:t>STAAR Performance Grade 5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A1F514A1-0595-8B38-8C60-9AAACBF0CF68}"/>
              </a:ext>
            </a:extLst>
          </p:cNvPr>
          <p:cNvSpPr txBox="1">
            <a:spLocks/>
          </p:cNvSpPr>
          <p:nvPr/>
        </p:nvSpPr>
        <p:spPr>
          <a:xfrm>
            <a:off x="255816" y="924469"/>
            <a:ext cx="7592785" cy="12559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35.2% Did Not Meet standards in Science and 26.1 Did Not Meet in Math</a:t>
            </a:r>
          </a:p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Only 12.4% Mastered Science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64412BE5-2014-8856-A58C-F4E6BA46081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114817"/>
              </p:ext>
            </p:extLst>
          </p:nvPr>
        </p:nvGraphicFramePr>
        <p:xfrm>
          <a:off x="40837" y="1596327"/>
          <a:ext cx="41148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1093381E-AB61-7086-12A8-DE0278066E6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0000839"/>
              </p:ext>
            </p:extLst>
          </p:nvPr>
        </p:nvGraphicFramePr>
        <p:xfrm>
          <a:off x="4056830" y="1545874"/>
          <a:ext cx="41148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3A00FC01-8602-8D3C-180A-0F30190EBB1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3085853"/>
              </p:ext>
            </p:extLst>
          </p:nvPr>
        </p:nvGraphicFramePr>
        <p:xfrm>
          <a:off x="7952028" y="1545874"/>
          <a:ext cx="41148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F50EA8D2-8305-3BCB-287C-CBC4433CD0BF}"/>
              </a:ext>
            </a:extLst>
          </p:cNvPr>
          <p:cNvSpPr txBox="1"/>
          <p:nvPr/>
        </p:nvSpPr>
        <p:spPr>
          <a:xfrm>
            <a:off x="704943" y="6306173"/>
            <a:ext cx="35628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     99,654         101,035        96,225          84,766        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FAD3140-90D4-CE8F-E383-9E6AA905FBD8}"/>
              </a:ext>
            </a:extLst>
          </p:cNvPr>
          <p:cNvSpPr txBox="1"/>
          <p:nvPr/>
        </p:nvSpPr>
        <p:spPr>
          <a:xfrm>
            <a:off x="4244146" y="6306173"/>
            <a:ext cx="36128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     87,503              72,675              108,537          115,330        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F4A5BA6-EBE8-509C-A505-8F9C73E31910}"/>
              </a:ext>
            </a:extLst>
          </p:cNvPr>
          <p:cNvSpPr txBox="1"/>
          <p:nvPr/>
        </p:nvSpPr>
        <p:spPr>
          <a:xfrm>
            <a:off x="8155487" y="6341425"/>
            <a:ext cx="36128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    134,931            130,962          70,160               47,741        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067811-88F6-4A8F-91B1-EB8063956218}"/>
              </a:ext>
            </a:extLst>
          </p:cNvPr>
          <p:cNvSpPr txBox="1"/>
          <p:nvPr/>
        </p:nvSpPr>
        <p:spPr>
          <a:xfrm>
            <a:off x="1244881" y="6583172"/>
            <a:ext cx="2459328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Source: Texas Education Agency (2025).</a:t>
            </a:r>
          </a:p>
          <a:p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BDF141-E844-3D7C-B9F7-EB9336CEF64D}"/>
              </a:ext>
            </a:extLst>
          </p:cNvPr>
          <p:cNvSpPr txBox="1"/>
          <p:nvPr/>
        </p:nvSpPr>
        <p:spPr>
          <a:xfrm>
            <a:off x="4981973" y="6573520"/>
            <a:ext cx="2459328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Source: Texas Education Agency (2025).</a:t>
            </a:r>
          </a:p>
          <a:p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CE74E74-6770-EB60-A660-AD1FBA1E8518}"/>
              </a:ext>
            </a:extLst>
          </p:cNvPr>
          <p:cNvSpPr txBox="1"/>
          <p:nvPr/>
        </p:nvSpPr>
        <p:spPr>
          <a:xfrm>
            <a:off x="8779764" y="6588695"/>
            <a:ext cx="2459328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Source: Texas Education Agency (2025).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658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Graphic spid="2" grpId="0">
        <p:bldAsOne/>
      </p:bldGraphic>
      <p:bldGraphic spid="3" grpId="0">
        <p:bldAsOne/>
      </p:bldGraphic>
      <p:bldGraphic spid="17" grpId="0">
        <p:bldAsOne/>
      </p:bldGraphic>
      <p:bldP spid="19" grpId="0"/>
      <p:bldP spid="20" grpId="0"/>
      <p:bldP spid="21" grpId="0"/>
      <p:bldP spid="15" grpId="0"/>
      <p:bldP spid="16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5A89D-99E8-6220-7354-F87665673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2832"/>
            <a:ext cx="12192000" cy="1325563"/>
          </a:xfrm>
        </p:spPr>
        <p:txBody>
          <a:bodyPr>
            <a:noAutofit/>
          </a:bodyPr>
          <a:lstStyle/>
          <a:p>
            <a:r>
              <a:rPr lang="en-US" sz="3800" dirty="0">
                <a:latin typeface="Georgia" panose="02040502050405020303" pitchFamily="18" charset="0"/>
              </a:rPr>
              <a:t>Hypothesis: Student Demographics and Characteristics Are Associated With Below-Grade-Level Outcomes</a:t>
            </a:r>
            <a:endParaRPr lang="en-US" sz="3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F07D8C-3AD4-174C-DA7E-E2019C32152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92100" y="1528395"/>
                <a:ext cx="11455400" cy="1931366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Hypothesis</a:t>
                </a:r>
                <a:r>
                  <a:rPr lang="en-US" sz="2000" dirty="0"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𝐻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:</m:t>
                    </m:r>
                  </m:oMath>
                </a14:m>
                <a:r>
                  <a:rPr lang="en-US" sz="2000" dirty="0"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 At least one demographic or characteristic is significantly associated with the odds of scoring Did Not Meet Grade Level</a:t>
                </a:r>
                <a:endParaRPr lang="en-US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en-US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Null hypothesis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𝐻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: was that there were no demographic characteristics associated with below grade level outcomes</a:t>
                </a:r>
              </a:p>
              <a:p>
                <a:r>
                  <a:rPr lang="en-US" sz="2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The importance is finding how we can better monitor student outcomes and provide targeted academic support</a:t>
                </a:r>
              </a:p>
              <a:p>
                <a:endParaRPr lang="en-US" sz="2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F07D8C-3AD4-174C-DA7E-E2019C32152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92100" y="1528395"/>
                <a:ext cx="11455400" cy="1931366"/>
              </a:xfrm>
              <a:blipFill>
                <a:blip r:embed="rId2"/>
                <a:stretch>
                  <a:fillRect l="-443" t="-5229" r="-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9" name="Diagram 18">
            <a:extLst>
              <a:ext uri="{FF2B5EF4-FFF2-40B4-BE49-F238E27FC236}">
                <a16:creationId xmlns:a16="http://schemas.microsoft.com/office/drawing/2014/main" id="{83ACCAFF-97A4-5E5C-A5F4-71AF6AB8C1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5395676"/>
              </p:ext>
            </p:extLst>
          </p:nvPr>
        </p:nvGraphicFramePr>
        <p:xfrm>
          <a:off x="1823278" y="3578087"/>
          <a:ext cx="8128000" cy="30770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51940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9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1669F4-39A0-82F1-7700-C3E7E54AB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>
            <a:extLst>
              <a:ext uri="{FF2B5EF4-FFF2-40B4-BE49-F238E27FC236}">
                <a16:creationId xmlns:a16="http://schemas.microsoft.com/office/drawing/2014/main" id="{12A354E2-6529-4957-4BB1-E8C5DF9500E7}"/>
              </a:ext>
            </a:extLst>
          </p:cNvPr>
          <p:cNvSpPr/>
          <p:nvPr/>
        </p:nvSpPr>
        <p:spPr>
          <a:xfrm>
            <a:off x="390918" y="2176164"/>
            <a:ext cx="4551680" cy="4551680"/>
          </a:xfrm>
          <a:custGeom>
            <a:avLst/>
            <a:gdLst>
              <a:gd name="csX0" fmla="*/ 2275840 w 4551680"/>
              <a:gd name="csY0" fmla="*/ 0 h 4551680"/>
              <a:gd name="csX1" fmla="*/ 4246775 w 4551680"/>
              <a:gd name="csY1" fmla="*/ 1137920 h 4551680"/>
              <a:gd name="csX2" fmla="*/ 2275840 w 4551680"/>
              <a:gd name="csY2" fmla="*/ 2275840 h 4551680"/>
              <a:gd name="csX3" fmla="*/ 2275840 w 4551680"/>
              <a:gd name="csY3" fmla="*/ 0 h 4551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551680" h="4551680">
                <a:moveTo>
                  <a:pt x="2275840" y="0"/>
                </a:moveTo>
                <a:cubicBezTo>
                  <a:pt x="3088919" y="0"/>
                  <a:pt x="3840236" y="433773"/>
                  <a:pt x="4246775" y="1137920"/>
                </a:cubicBezTo>
                <a:lnTo>
                  <a:pt x="2275840" y="2275840"/>
                </a:lnTo>
                <a:lnTo>
                  <a:pt x="2275840" y="0"/>
                </a:lnTo>
                <a:close/>
              </a:path>
            </a:pathLst>
          </a:custGeom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50008" tIns="513080" rIns="924899" bIns="311404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1246F2FD-29FD-C14B-494E-30AB6C9F3809}"/>
              </a:ext>
            </a:extLst>
          </p:cNvPr>
          <p:cNvSpPr/>
          <p:nvPr/>
        </p:nvSpPr>
        <p:spPr>
          <a:xfrm>
            <a:off x="390918" y="2184873"/>
            <a:ext cx="4551680" cy="4551680"/>
          </a:xfrm>
          <a:custGeom>
            <a:avLst/>
            <a:gdLst>
              <a:gd name="csX0" fmla="*/ 4246775 w 4551680"/>
              <a:gd name="csY0" fmla="*/ 1137920 h 4551680"/>
              <a:gd name="csX1" fmla="*/ 4246775 w 4551680"/>
              <a:gd name="csY1" fmla="*/ 3413760 h 4551680"/>
              <a:gd name="csX2" fmla="*/ 2275840 w 4551680"/>
              <a:gd name="csY2" fmla="*/ 2275840 h 4551680"/>
              <a:gd name="csX3" fmla="*/ 4246775 w 4551680"/>
              <a:gd name="csY3" fmla="*/ 1137920 h 4551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551680" h="4551680">
                <a:moveTo>
                  <a:pt x="4246775" y="1137920"/>
                </a:moveTo>
                <a:cubicBezTo>
                  <a:pt x="4653315" y="1842067"/>
                  <a:pt x="4653315" y="2709613"/>
                  <a:pt x="4246775" y="3413760"/>
                </a:cubicBezTo>
                <a:lnTo>
                  <a:pt x="2275840" y="2275840"/>
                </a:lnTo>
                <a:lnTo>
                  <a:pt x="4246775" y="1137920"/>
                </a:lnTo>
                <a:close/>
              </a:path>
            </a:pathLst>
          </a:custGeom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41134" tIns="1840653" rIns="85005" bIns="1840654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D73A3C6B-5070-7E22-5F68-A1BD45BFFDD0}"/>
              </a:ext>
            </a:extLst>
          </p:cNvPr>
          <p:cNvSpPr/>
          <p:nvPr/>
        </p:nvSpPr>
        <p:spPr>
          <a:xfrm>
            <a:off x="390918" y="2193582"/>
            <a:ext cx="4551680" cy="4551680"/>
          </a:xfrm>
          <a:custGeom>
            <a:avLst/>
            <a:gdLst>
              <a:gd name="csX0" fmla="*/ 4246775 w 4551680"/>
              <a:gd name="csY0" fmla="*/ 3413760 h 4551680"/>
              <a:gd name="csX1" fmla="*/ 2275840 w 4551680"/>
              <a:gd name="csY1" fmla="*/ 4551680 h 4551680"/>
              <a:gd name="csX2" fmla="*/ 2275840 w 4551680"/>
              <a:gd name="csY2" fmla="*/ 2275840 h 4551680"/>
              <a:gd name="csX3" fmla="*/ 4246775 w 4551680"/>
              <a:gd name="csY3" fmla="*/ 3413760 h 4551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551680" h="4551680">
                <a:moveTo>
                  <a:pt x="4246775" y="3413760"/>
                </a:moveTo>
                <a:cubicBezTo>
                  <a:pt x="3840235" y="4117907"/>
                  <a:pt x="3088919" y="4551680"/>
                  <a:pt x="2275840" y="4551680"/>
                </a:cubicBezTo>
                <a:lnTo>
                  <a:pt x="2275840" y="2275840"/>
                </a:lnTo>
                <a:lnTo>
                  <a:pt x="4246775" y="3413760"/>
                </a:lnTo>
                <a:close/>
              </a:path>
            </a:pathLst>
          </a:custGeom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50008" tIns="3114040" rIns="924899" bIns="51308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DDAF26AC-C38D-4652-F5B3-9B65DECB442F}"/>
              </a:ext>
            </a:extLst>
          </p:cNvPr>
          <p:cNvSpPr/>
          <p:nvPr/>
        </p:nvSpPr>
        <p:spPr>
          <a:xfrm>
            <a:off x="390918" y="2193582"/>
            <a:ext cx="4551680" cy="4551680"/>
          </a:xfrm>
          <a:custGeom>
            <a:avLst/>
            <a:gdLst>
              <a:gd name="csX0" fmla="*/ 2275840 w 4551680"/>
              <a:gd name="csY0" fmla="*/ 4551680 h 4551680"/>
              <a:gd name="csX1" fmla="*/ 304905 w 4551680"/>
              <a:gd name="csY1" fmla="*/ 3413760 h 4551680"/>
              <a:gd name="csX2" fmla="*/ 2275840 w 4551680"/>
              <a:gd name="csY2" fmla="*/ 2275840 h 4551680"/>
              <a:gd name="csX3" fmla="*/ 2275840 w 4551680"/>
              <a:gd name="csY3" fmla="*/ 4551680 h 4551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551680" h="4551680">
                <a:moveTo>
                  <a:pt x="2275840" y="4551680"/>
                </a:moveTo>
                <a:cubicBezTo>
                  <a:pt x="1462761" y="4551680"/>
                  <a:pt x="711444" y="4117907"/>
                  <a:pt x="304905" y="3413760"/>
                </a:cubicBezTo>
                <a:lnTo>
                  <a:pt x="2275840" y="2275840"/>
                </a:lnTo>
                <a:lnTo>
                  <a:pt x="2275840" y="4551680"/>
                </a:lnTo>
                <a:close/>
              </a:path>
            </a:pathLst>
          </a:custGeom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4899" tIns="3114040" rIns="2350008" bIns="51308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F9D784DF-1675-4542-2B1F-F7E98A123BEE}"/>
              </a:ext>
            </a:extLst>
          </p:cNvPr>
          <p:cNvSpPr/>
          <p:nvPr/>
        </p:nvSpPr>
        <p:spPr>
          <a:xfrm>
            <a:off x="390918" y="2184873"/>
            <a:ext cx="4551680" cy="4551680"/>
          </a:xfrm>
          <a:custGeom>
            <a:avLst/>
            <a:gdLst>
              <a:gd name="csX0" fmla="*/ 304905 w 4551680"/>
              <a:gd name="csY0" fmla="*/ 3413760 h 4551680"/>
              <a:gd name="csX1" fmla="*/ 304905 w 4551680"/>
              <a:gd name="csY1" fmla="*/ 1137920 h 4551680"/>
              <a:gd name="csX2" fmla="*/ 2275840 w 4551680"/>
              <a:gd name="csY2" fmla="*/ 2275840 h 4551680"/>
              <a:gd name="csX3" fmla="*/ 304905 w 4551680"/>
              <a:gd name="csY3" fmla="*/ 3413760 h 4551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551680" h="4551680">
                <a:moveTo>
                  <a:pt x="304905" y="3413760"/>
                </a:moveTo>
                <a:cubicBezTo>
                  <a:pt x="-101635" y="2709613"/>
                  <a:pt x="-101635" y="1842067"/>
                  <a:pt x="304905" y="1137920"/>
                </a:cubicBezTo>
                <a:lnTo>
                  <a:pt x="2275840" y="2275840"/>
                </a:lnTo>
                <a:lnTo>
                  <a:pt x="304905" y="3413760"/>
                </a:lnTo>
                <a:close/>
              </a:path>
            </a:pathLst>
          </a:custGeom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5843" tIns="1840653" rIns="3130296" bIns="1840654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E4DF5C9F-96EF-8DE4-0A97-19835083EA06}"/>
              </a:ext>
            </a:extLst>
          </p:cNvPr>
          <p:cNvSpPr/>
          <p:nvPr/>
        </p:nvSpPr>
        <p:spPr>
          <a:xfrm>
            <a:off x="390918" y="2193582"/>
            <a:ext cx="4551680" cy="4551680"/>
          </a:xfrm>
          <a:custGeom>
            <a:avLst/>
            <a:gdLst>
              <a:gd name="csX0" fmla="*/ 304905 w 4551680"/>
              <a:gd name="csY0" fmla="*/ 1137920 h 4551680"/>
              <a:gd name="csX1" fmla="*/ 2275840 w 4551680"/>
              <a:gd name="csY1" fmla="*/ 0 h 4551680"/>
              <a:gd name="csX2" fmla="*/ 2275840 w 4551680"/>
              <a:gd name="csY2" fmla="*/ 2275840 h 4551680"/>
              <a:gd name="csX3" fmla="*/ 304905 w 4551680"/>
              <a:gd name="csY3" fmla="*/ 1137920 h 4551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551680" h="4551680">
                <a:moveTo>
                  <a:pt x="304905" y="1137920"/>
                </a:moveTo>
                <a:cubicBezTo>
                  <a:pt x="711445" y="433773"/>
                  <a:pt x="1462761" y="0"/>
                  <a:pt x="2275840" y="0"/>
                </a:cubicBezTo>
                <a:lnTo>
                  <a:pt x="2275840" y="2275840"/>
                </a:lnTo>
                <a:lnTo>
                  <a:pt x="304905" y="1137920"/>
                </a:lnTo>
                <a:close/>
              </a:path>
            </a:pathLst>
          </a:custGeom>
          <a:solidFill>
            <a:schemeClr val="accent1"/>
          </a:solidFill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4899" tIns="513080" rIns="2350008" bIns="311404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778367A-62F1-69F0-7E11-B543B3EA1FA3}"/>
              </a:ext>
            </a:extLst>
          </p:cNvPr>
          <p:cNvSpPr txBox="1"/>
          <p:nvPr/>
        </p:nvSpPr>
        <p:spPr>
          <a:xfrm>
            <a:off x="2838994" y="2970190"/>
            <a:ext cx="1201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Download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D48662-C295-BADF-1B1E-CC864F18C1E0}"/>
              </a:ext>
            </a:extLst>
          </p:cNvPr>
          <p:cNvSpPr txBox="1"/>
          <p:nvPr/>
        </p:nvSpPr>
        <p:spPr>
          <a:xfrm>
            <a:off x="3439885" y="4210250"/>
            <a:ext cx="1375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Standardize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715236-089C-6182-F44F-11D037243ED0}"/>
              </a:ext>
            </a:extLst>
          </p:cNvPr>
          <p:cNvSpPr txBox="1"/>
          <p:nvPr/>
        </p:nvSpPr>
        <p:spPr>
          <a:xfrm>
            <a:off x="2982686" y="5358781"/>
            <a:ext cx="740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Filter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720C44-4BD2-206E-D1BE-3D0AB4978FED}"/>
              </a:ext>
            </a:extLst>
          </p:cNvPr>
          <p:cNvSpPr txBox="1"/>
          <p:nvPr/>
        </p:nvSpPr>
        <p:spPr>
          <a:xfrm>
            <a:off x="1571416" y="5220281"/>
            <a:ext cx="1023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Masking Codes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030E4A8-B191-C174-5ADE-72077E431A95}"/>
              </a:ext>
            </a:extLst>
          </p:cNvPr>
          <p:cNvSpPr txBox="1"/>
          <p:nvPr/>
        </p:nvSpPr>
        <p:spPr>
          <a:xfrm>
            <a:off x="783770" y="4170717"/>
            <a:ext cx="1236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Combine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F84EB40-243B-92B6-B02E-C4CE4F69F20C}"/>
              </a:ext>
            </a:extLst>
          </p:cNvPr>
          <p:cNvSpPr txBox="1"/>
          <p:nvPr/>
        </p:nvSpPr>
        <p:spPr>
          <a:xfrm>
            <a:off x="1340635" y="3113012"/>
            <a:ext cx="1193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Calculate</a:t>
            </a:r>
          </a:p>
        </p:txBody>
      </p:sp>
      <p:sp>
        <p:nvSpPr>
          <p:cNvPr id="14" name="Content Placeholder 1">
            <a:extLst>
              <a:ext uri="{FF2B5EF4-FFF2-40B4-BE49-F238E27FC236}">
                <a16:creationId xmlns:a16="http://schemas.microsoft.com/office/drawing/2014/main" id="{98EF6BF9-267F-D348-2223-2AA489CD72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9274" y="1886585"/>
            <a:ext cx="7112726" cy="435133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Raw TEA data were not immediately analysis-ready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TEA campus files required six preparation steps before statistical analysis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Preserved campus identifiers, addressed privacy codes, and created consistent outcomes across Grades 3–5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7CEFF1DF-E2FC-CCB5-28E7-3D6BE7CFC228}"/>
              </a:ext>
            </a:extLst>
          </p:cNvPr>
          <p:cNvSpPr txBox="1">
            <a:spLocks/>
          </p:cNvSpPr>
          <p:nvPr/>
        </p:nvSpPr>
        <p:spPr>
          <a:xfrm>
            <a:off x="1515291" y="93882"/>
            <a:ext cx="9161417" cy="9672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Georgia" panose="02040502050405020303" pitchFamily="18" charset="0"/>
              </a:rPr>
              <a:t>Creating an Analysis-Ready Dataset</a:t>
            </a:r>
          </a:p>
        </p:txBody>
      </p:sp>
    </p:spTree>
    <p:extLst>
      <p:ext uri="{BB962C8B-B14F-4D97-AF65-F5344CB8AC3E}">
        <p14:creationId xmlns:p14="http://schemas.microsoft.com/office/powerpoint/2010/main" val="62311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7BFBD7-9FDD-D78E-83B4-E1E55573B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8B6B2F5-81ED-AB6A-1788-8266FF52B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5291" y="93882"/>
            <a:ext cx="9161417" cy="967286"/>
          </a:xfrm>
        </p:spPr>
        <p:txBody>
          <a:bodyPr>
            <a:normAutofit/>
          </a:bodyPr>
          <a:lstStyle/>
          <a:p>
            <a:r>
              <a:rPr lang="en-US" dirty="0">
                <a:latin typeface="Georgia" panose="02040502050405020303" pitchFamily="18" charset="0"/>
              </a:rPr>
              <a:t>Creating an Analysis-Ready Dataset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73B7CCDB-6B4B-082A-CEE0-F3BC17A4129C}"/>
              </a:ext>
            </a:extLst>
          </p:cNvPr>
          <p:cNvSpPr/>
          <p:nvPr/>
        </p:nvSpPr>
        <p:spPr>
          <a:xfrm>
            <a:off x="390918" y="2184873"/>
            <a:ext cx="4551680" cy="4551680"/>
          </a:xfrm>
          <a:custGeom>
            <a:avLst/>
            <a:gdLst>
              <a:gd name="csX0" fmla="*/ 4246775 w 4551680"/>
              <a:gd name="csY0" fmla="*/ 1137920 h 4551680"/>
              <a:gd name="csX1" fmla="*/ 4246775 w 4551680"/>
              <a:gd name="csY1" fmla="*/ 3413760 h 4551680"/>
              <a:gd name="csX2" fmla="*/ 2275840 w 4551680"/>
              <a:gd name="csY2" fmla="*/ 2275840 h 4551680"/>
              <a:gd name="csX3" fmla="*/ 4246775 w 4551680"/>
              <a:gd name="csY3" fmla="*/ 1137920 h 4551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551680" h="4551680">
                <a:moveTo>
                  <a:pt x="4246775" y="1137920"/>
                </a:moveTo>
                <a:cubicBezTo>
                  <a:pt x="4653315" y="1842067"/>
                  <a:pt x="4653315" y="2709613"/>
                  <a:pt x="4246775" y="3413760"/>
                </a:cubicBezTo>
                <a:lnTo>
                  <a:pt x="2275840" y="2275840"/>
                </a:lnTo>
                <a:lnTo>
                  <a:pt x="4246775" y="1137920"/>
                </a:lnTo>
                <a:close/>
              </a:path>
            </a:pathLst>
          </a:custGeom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41134" tIns="1840653" rIns="85005" bIns="1840654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3BDBB573-5AD1-61A9-57FF-945EBC70D638}"/>
              </a:ext>
            </a:extLst>
          </p:cNvPr>
          <p:cNvSpPr/>
          <p:nvPr/>
        </p:nvSpPr>
        <p:spPr>
          <a:xfrm>
            <a:off x="390918" y="2193582"/>
            <a:ext cx="4551680" cy="4551680"/>
          </a:xfrm>
          <a:custGeom>
            <a:avLst/>
            <a:gdLst>
              <a:gd name="csX0" fmla="*/ 4246775 w 4551680"/>
              <a:gd name="csY0" fmla="*/ 3413760 h 4551680"/>
              <a:gd name="csX1" fmla="*/ 2275840 w 4551680"/>
              <a:gd name="csY1" fmla="*/ 4551680 h 4551680"/>
              <a:gd name="csX2" fmla="*/ 2275840 w 4551680"/>
              <a:gd name="csY2" fmla="*/ 2275840 h 4551680"/>
              <a:gd name="csX3" fmla="*/ 4246775 w 4551680"/>
              <a:gd name="csY3" fmla="*/ 3413760 h 4551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551680" h="4551680">
                <a:moveTo>
                  <a:pt x="4246775" y="3413760"/>
                </a:moveTo>
                <a:cubicBezTo>
                  <a:pt x="3840235" y="4117907"/>
                  <a:pt x="3088919" y="4551680"/>
                  <a:pt x="2275840" y="4551680"/>
                </a:cubicBezTo>
                <a:lnTo>
                  <a:pt x="2275840" y="2275840"/>
                </a:lnTo>
                <a:lnTo>
                  <a:pt x="4246775" y="3413760"/>
                </a:lnTo>
                <a:close/>
              </a:path>
            </a:pathLst>
          </a:custGeom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50008" tIns="3114040" rIns="924899" bIns="51308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5A853B59-AC2C-9E4E-E733-F8A58035067D}"/>
              </a:ext>
            </a:extLst>
          </p:cNvPr>
          <p:cNvSpPr/>
          <p:nvPr/>
        </p:nvSpPr>
        <p:spPr>
          <a:xfrm>
            <a:off x="390918" y="2193582"/>
            <a:ext cx="4551680" cy="4551680"/>
          </a:xfrm>
          <a:custGeom>
            <a:avLst/>
            <a:gdLst>
              <a:gd name="csX0" fmla="*/ 2275840 w 4551680"/>
              <a:gd name="csY0" fmla="*/ 4551680 h 4551680"/>
              <a:gd name="csX1" fmla="*/ 304905 w 4551680"/>
              <a:gd name="csY1" fmla="*/ 3413760 h 4551680"/>
              <a:gd name="csX2" fmla="*/ 2275840 w 4551680"/>
              <a:gd name="csY2" fmla="*/ 2275840 h 4551680"/>
              <a:gd name="csX3" fmla="*/ 2275840 w 4551680"/>
              <a:gd name="csY3" fmla="*/ 4551680 h 4551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551680" h="4551680">
                <a:moveTo>
                  <a:pt x="2275840" y="4551680"/>
                </a:moveTo>
                <a:cubicBezTo>
                  <a:pt x="1462761" y="4551680"/>
                  <a:pt x="711444" y="4117907"/>
                  <a:pt x="304905" y="3413760"/>
                </a:cubicBezTo>
                <a:lnTo>
                  <a:pt x="2275840" y="2275840"/>
                </a:lnTo>
                <a:lnTo>
                  <a:pt x="2275840" y="4551680"/>
                </a:lnTo>
                <a:close/>
              </a:path>
            </a:pathLst>
          </a:custGeom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4899" tIns="3114040" rIns="2350008" bIns="51308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9EA42138-C25C-D385-D7DC-241F2D4647CE}"/>
              </a:ext>
            </a:extLst>
          </p:cNvPr>
          <p:cNvSpPr/>
          <p:nvPr/>
        </p:nvSpPr>
        <p:spPr>
          <a:xfrm>
            <a:off x="390918" y="2193582"/>
            <a:ext cx="4551680" cy="4551680"/>
          </a:xfrm>
          <a:custGeom>
            <a:avLst/>
            <a:gdLst>
              <a:gd name="csX0" fmla="*/ 304905 w 4551680"/>
              <a:gd name="csY0" fmla="*/ 3413760 h 4551680"/>
              <a:gd name="csX1" fmla="*/ 304905 w 4551680"/>
              <a:gd name="csY1" fmla="*/ 1137920 h 4551680"/>
              <a:gd name="csX2" fmla="*/ 2275840 w 4551680"/>
              <a:gd name="csY2" fmla="*/ 2275840 h 4551680"/>
              <a:gd name="csX3" fmla="*/ 304905 w 4551680"/>
              <a:gd name="csY3" fmla="*/ 3413760 h 4551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551680" h="4551680">
                <a:moveTo>
                  <a:pt x="304905" y="3413760"/>
                </a:moveTo>
                <a:cubicBezTo>
                  <a:pt x="-101635" y="2709613"/>
                  <a:pt x="-101635" y="1842067"/>
                  <a:pt x="304905" y="1137920"/>
                </a:cubicBezTo>
                <a:lnTo>
                  <a:pt x="2275840" y="2275840"/>
                </a:lnTo>
                <a:lnTo>
                  <a:pt x="304905" y="3413760"/>
                </a:lnTo>
                <a:close/>
              </a:path>
            </a:pathLst>
          </a:custGeom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5843" tIns="1840653" rIns="3130296" bIns="1840654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C969BAC7-780D-E655-0F6F-91C70245C865}"/>
              </a:ext>
            </a:extLst>
          </p:cNvPr>
          <p:cNvSpPr/>
          <p:nvPr/>
        </p:nvSpPr>
        <p:spPr>
          <a:xfrm>
            <a:off x="521546" y="1934410"/>
            <a:ext cx="4551680" cy="4551680"/>
          </a:xfrm>
          <a:custGeom>
            <a:avLst/>
            <a:gdLst>
              <a:gd name="csX0" fmla="*/ 2275840 w 4551680"/>
              <a:gd name="csY0" fmla="*/ 0 h 4551680"/>
              <a:gd name="csX1" fmla="*/ 4246775 w 4551680"/>
              <a:gd name="csY1" fmla="*/ 1137920 h 4551680"/>
              <a:gd name="csX2" fmla="*/ 2275840 w 4551680"/>
              <a:gd name="csY2" fmla="*/ 2275840 h 4551680"/>
              <a:gd name="csX3" fmla="*/ 2275840 w 4551680"/>
              <a:gd name="csY3" fmla="*/ 0 h 4551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551680" h="4551680">
                <a:moveTo>
                  <a:pt x="2275840" y="0"/>
                </a:moveTo>
                <a:cubicBezTo>
                  <a:pt x="3088919" y="0"/>
                  <a:pt x="3840236" y="433773"/>
                  <a:pt x="4246775" y="1137920"/>
                </a:cubicBezTo>
                <a:lnTo>
                  <a:pt x="2275840" y="2275840"/>
                </a:lnTo>
                <a:lnTo>
                  <a:pt x="227584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50008" tIns="513080" rIns="924899" bIns="311404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BFFF49FD-8E8F-C5D5-D240-5C277C95A5DA}"/>
              </a:ext>
            </a:extLst>
          </p:cNvPr>
          <p:cNvSpPr/>
          <p:nvPr/>
        </p:nvSpPr>
        <p:spPr>
          <a:xfrm>
            <a:off x="390918" y="2193582"/>
            <a:ext cx="4551680" cy="4551680"/>
          </a:xfrm>
          <a:custGeom>
            <a:avLst/>
            <a:gdLst>
              <a:gd name="csX0" fmla="*/ 304905 w 4551680"/>
              <a:gd name="csY0" fmla="*/ 1137920 h 4551680"/>
              <a:gd name="csX1" fmla="*/ 2275840 w 4551680"/>
              <a:gd name="csY1" fmla="*/ 0 h 4551680"/>
              <a:gd name="csX2" fmla="*/ 2275840 w 4551680"/>
              <a:gd name="csY2" fmla="*/ 2275840 h 4551680"/>
              <a:gd name="csX3" fmla="*/ 304905 w 4551680"/>
              <a:gd name="csY3" fmla="*/ 1137920 h 4551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551680" h="4551680">
                <a:moveTo>
                  <a:pt x="304905" y="1137920"/>
                </a:moveTo>
                <a:cubicBezTo>
                  <a:pt x="711445" y="433773"/>
                  <a:pt x="1462761" y="0"/>
                  <a:pt x="2275840" y="0"/>
                </a:cubicBezTo>
                <a:lnTo>
                  <a:pt x="2275840" y="2275840"/>
                </a:lnTo>
                <a:lnTo>
                  <a:pt x="304905" y="1137920"/>
                </a:lnTo>
                <a:close/>
              </a:path>
            </a:pathLst>
          </a:custGeom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4899" tIns="513080" rIns="2350008" bIns="311404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0CD3B26-8DEC-AE7A-CC13-4F677C8F191E}"/>
              </a:ext>
            </a:extLst>
          </p:cNvPr>
          <p:cNvSpPr txBox="1"/>
          <p:nvPr/>
        </p:nvSpPr>
        <p:spPr>
          <a:xfrm>
            <a:off x="2926079" y="2780018"/>
            <a:ext cx="1201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Download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8ECD35-4ACE-2EC4-026C-A3698F2B361A}"/>
              </a:ext>
            </a:extLst>
          </p:cNvPr>
          <p:cNvSpPr txBox="1"/>
          <p:nvPr/>
        </p:nvSpPr>
        <p:spPr>
          <a:xfrm>
            <a:off x="3439885" y="4210250"/>
            <a:ext cx="1375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Standardize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4D4E0A-144C-4A36-39A2-3C4618799ABA}"/>
              </a:ext>
            </a:extLst>
          </p:cNvPr>
          <p:cNvSpPr txBox="1"/>
          <p:nvPr/>
        </p:nvSpPr>
        <p:spPr>
          <a:xfrm>
            <a:off x="2982686" y="5358781"/>
            <a:ext cx="740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Filter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3B6738-7E28-C293-E8FD-2D84E4BC2FE9}"/>
              </a:ext>
            </a:extLst>
          </p:cNvPr>
          <p:cNvSpPr txBox="1"/>
          <p:nvPr/>
        </p:nvSpPr>
        <p:spPr>
          <a:xfrm>
            <a:off x="1571416" y="5220281"/>
            <a:ext cx="1023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Masking Codes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1C97D4A-CAB2-6255-A726-6F7B2C7CB33B}"/>
              </a:ext>
            </a:extLst>
          </p:cNvPr>
          <p:cNvSpPr txBox="1"/>
          <p:nvPr/>
        </p:nvSpPr>
        <p:spPr>
          <a:xfrm>
            <a:off x="783770" y="4179426"/>
            <a:ext cx="1236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Combine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51AD42F-0DD6-63E3-D948-649A7845F46A}"/>
              </a:ext>
            </a:extLst>
          </p:cNvPr>
          <p:cNvSpPr txBox="1"/>
          <p:nvPr/>
        </p:nvSpPr>
        <p:spPr>
          <a:xfrm>
            <a:off x="1327578" y="3138571"/>
            <a:ext cx="1201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Calculate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9A29E3D-B8E9-01F1-48B1-B91F9E83F5F6}"/>
              </a:ext>
            </a:extLst>
          </p:cNvPr>
          <p:cNvSpPr txBox="1"/>
          <p:nvPr/>
        </p:nvSpPr>
        <p:spPr>
          <a:xfrm>
            <a:off x="7694848" y="6499041"/>
            <a:ext cx="192873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(Texas Education Agency, 2025)</a:t>
            </a:r>
            <a:endParaRPr lang="en-US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AF263A8-52F5-2231-CDAE-541A47C62C0F}"/>
              </a:ext>
            </a:extLst>
          </p:cNvPr>
          <p:cNvSpPr txBox="1"/>
          <p:nvPr/>
        </p:nvSpPr>
        <p:spPr>
          <a:xfrm>
            <a:off x="4815838" y="1079444"/>
            <a:ext cx="7232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Downloaded 2024–25 campus-level STAAR CSV files from TEA TAPR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Collected campus-level files for the required grades and subjects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Established a consistent source for the analysis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FA865F6C-2A32-7B4A-8E07-56286C5EC5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2249" y="2589213"/>
            <a:ext cx="2216265" cy="3896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1717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33137-4C1E-6768-BDFB-4B197136E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A0C2C057-273D-19B7-B81F-B8D3742ABEF7}"/>
              </a:ext>
            </a:extLst>
          </p:cNvPr>
          <p:cNvSpPr/>
          <p:nvPr/>
        </p:nvSpPr>
        <p:spPr>
          <a:xfrm rot="18014581">
            <a:off x="520541" y="1952877"/>
            <a:ext cx="4551680" cy="4551680"/>
          </a:xfrm>
          <a:custGeom>
            <a:avLst/>
            <a:gdLst>
              <a:gd name="csX0" fmla="*/ 4246775 w 4551680"/>
              <a:gd name="csY0" fmla="*/ 1137920 h 4551680"/>
              <a:gd name="csX1" fmla="*/ 4246775 w 4551680"/>
              <a:gd name="csY1" fmla="*/ 3413760 h 4551680"/>
              <a:gd name="csX2" fmla="*/ 2275840 w 4551680"/>
              <a:gd name="csY2" fmla="*/ 2275840 h 4551680"/>
              <a:gd name="csX3" fmla="*/ 4246775 w 4551680"/>
              <a:gd name="csY3" fmla="*/ 1137920 h 4551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551680" h="4551680">
                <a:moveTo>
                  <a:pt x="4246775" y="1137920"/>
                </a:moveTo>
                <a:cubicBezTo>
                  <a:pt x="4653315" y="1842067"/>
                  <a:pt x="4653315" y="2709613"/>
                  <a:pt x="4246775" y="3413760"/>
                </a:cubicBezTo>
                <a:lnTo>
                  <a:pt x="2275840" y="2275840"/>
                </a:lnTo>
                <a:lnTo>
                  <a:pt x="4246775" y="113792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41134" tIns="1840653" rIns="85005" bIns="1840654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26664179-0665-F428-C869-A220A8338AC0}"/>
              </a:ext>
            </a:extLst>
          </p:cNvPr>
          <p:cNvSpPr/>
          <p:nvPr/>
        </p:nvSpPr>
        <p:spPr>
          <a:xfrm rot="18014581">
            <a:off x="398442" y="2189259"/>
            <a:ext cx="4551680" cy="4551680"/>
          </a:xfrm>
          <a:custGeom>
            <a:avLst/>
            <a:gdLst>
              <a:gd name="csX0" fmla="*/ 4246775 w 4551680"/>
              <a:gd name="csY0" fmla="*/ 3413760 h 4551680"/>
              <a:gd name="csX1" fmla="*/ 2275840 w 4551680"/>
              <a:gd name="csY1" fmla="*/ 4551680 h 4551680"/>
              <a:gd name="csX2" fmla="*/ 2275840 w 4551680"/>
              <a:gd name="csY2" fmla="*/ 2275840 h 4551680"/>
              <a:gd name="csX3" fmla="*/ 4246775 w 4551680"/>
              <a:gd name="csY3" fmla="*/ 3413760 h 4551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551680" h="4551680">
                <a:moveTo>
                  <a:pt x="4246775" y="3413760"/>
                </a:moveTo>
                <a:cubicBezTo>
                  <a:pt x="3840235" y="4117907"/>
                  <a:pt x="3088919" y="4551680"/>
                  <a:pt x="2275840" y="4551680"/>
                </a:cubicBezTo>
                <a:lnTo>
                  <a:pt x="2275840" y="2275840"/>
                </a:lnTo>
                <a:lnTo>
                  <a:pt x="4246775" y="3413760"/>
                </a:lnTo>
                <a:close/>
              </a:path>
            </a:pathLst>
          </a:custGeom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50008" tIns="3114040" rIns="924899" bIns="51308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E6D789AF-028E-DB99-6E85-ACC1DE96ACB8}"/>
              </a:ext>
            </a:extLst>
          </p:cNvPr>
          <p:cNvSpPr/>
          <p:nvPr/>
        </p:nvSpPr>
        <p:spPr>
          <a:xfrm rot="18014581">
            <a:off x="398442" y="2189259"/>
            <a:ext cx="4551680" cy="4551680"/>
          </a:xfrm>
          <a:custGeom>
            <a:avLst/>
            <a:gdLst>
              <a:gd name="csX0" fmla="*/ 2275840 w 4551680"/>
              <a:gd name="csY0" fmla="*/ 4551680 h 4551680"/>
              <a:gd name="csX1" fmla="*/ 304905 w 4551680"/>
              <a:gd name="csY1" fmla="*/ 3413760 h 4551680"/>
              <a:gd name="csX2" fmla="*/ 2275840 w 4551680"/>
              <a:gd name="csY2" fmla="*/ 2275840 h 4551680"/>
              <a:gd name="csX3" fmla="*/ 2275840 w 4551680"/>
              <a:gd name="csY3" fmla="*/ 4551680 h 4551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551680" h="4551680">
                <a:moveTo>
                  <a:pt x="2275840" y="4551680"/>
                </a:moveTo>
                <a:cubicBezTo>
                  <a:pt x="1462761" y="4551680"/>
                  <a:pt x="711444" y="4117907"/>
                  <a:pt x="304905" y="3413760"/>
                </a:cubicBezTo>
                <a:lnTo>
                  <a:pt x="2275840" y="2275840"/>
                </a:lnTo>
                <a:lnTo>
                  <a:pt x="2275840" y="4551680"/>
                </a:lnTo>
                <a:close/>
              </a:path>
            </a:pathLst>
          </a:custGeom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4899" tIns="3114040" rIns="2350008" bIns="51308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5B3D6BE9-EDFE-BD75-A44A-5158AF9739FD}"/>
              </a:ext>
            </a:extLst>
          </p:cNvPr>
          <p:cNvSpPr/>
          <p:nvPr/>
        </p:nvSpPr>
        <p:spPr>
          <a:xfrm rot="18014581">
            <a:off x="398442" y="2189259"/>
            <a:ext cx="4551680" cy="4551680"/>
          </a:xfrm>
          <a:custGeom>
            <a:avLst/>
            <a:gdLst>
              <a:gd name="csX0" fmla="*/ 304905 w 4551680"/>
              <a:gd name="csY0" fmla="*/ 3413760 h 4551680"/>
              <a:gd name="csX1" fmla="*/ 304905 w 4551680"/>
              <a:gd name="csY1" fmla="*/ 1137920 h 4551680"/>
              <a:gd name="csX2" fmla="*/ 2275840 w 4551680"/>
              <a:gd name="csY2" fmla="*/ 2275840 h 4551680"/>
              <a:gd name="csX3" fmla="*/ 304905 w 4551680"/>
              <a:gd name="csY3" fmla="*/ 3413760 h 4551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551680" h="4551680">
                <a:moveTo>
                  <a:pt x="304905" y="3413760"/>
                </a:moveTo>
                <a:cubicBezTo>
                  <a:pt x="-101635" y="2709613"/>
                  <a:pt x="-101635" y="1842067"/>
                  <a:pt x="304905" y="1137920"/>
                </a:cubicBezTo>
                <a:lnTo>
                  <a:pt x="2275840" y="2275840"/>
                </a:lnTo>
                <a:lnTo>
                  <a:pt x="304905" y="3413760"/>
                </a:lnTo>
                <a:close/>
              </a:path>
            </a:pathLst>
          </a:custGeom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5843" tIns="1840653" rIns="3130296" bIns="1840654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9A31D8B7-0DD9-7147-5495-AD92435EBFD6}"/>
              </a:ext>
            </a:extLst>
          </p:cNvPr>
          <p:cNvSpPr/>
          <p:nvPr/>
        </p:nvSpPr>
        <p:spPr>
          <a:xfrm rot="18014581">
            <a:off x="398442" y="2189259"/>
            <a:ext cx="4551680" cy="4551680"/>
          </a:xfrm>
          <a:custGeom>
            <a:avLst/>
            <a:gdLst>
              <a:gd name="csX0" fmla="*/ 304905 w 4551680"/>
              <a:gd name="csY0" fmla="*/ 1137920 h 4551680"/>
              <a:gd name="csX1" fmla="*/ 2275840 w 4551680"/>
              <a:gd name="csY1" fmla="*/ 0 h 4551680"/>
              <a:gd name="csX2" fmla="*/ 2275840 w 4551680"/>
              <a:gd name="csY2" fmla="*/ 2275840 h 4551680"/>
              <a:gd name="csX3" fmla="*/ 304905 w 4551680"/>
              <a:gd name="csY3" fmla="*/ 1137920 h 4551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551680" h="4551680">
                <a:moveTo>
                  <a:pt x="304905" y="1137920"/>
                </a:moveTo>
                <a:cubicBezTo>
                  <a:pt x="711445" y="433773"/>
                  <a:pt x="1462761" y="0"/>
                  <a:pt x="2275840" y="0"/>
                </a:cubicBezTo>
                <a:lnTo>
                  <a:pt x="2275840" y="2275840"/>
                </a:lnTo>
                <a:lnTo>
                  <a:pt x="304905" y="1137920"/>
                </a:lnTo>
                <a:close/>
              </a:path>
            </a:pathLst>
          </a:custGeom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4899" tIns="513080" rIns="2350008" bIns="311404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241A3C7D-B793-0584-A4C5-4A12DDD544FE}"/>
              </a:ext>
            </a:extLst>
          </p:cNvPr>
          <p:cNvSpPr/>
          <p:nvPr/>
        </p:nvSpPr>
        <p:spPr>
          <a:xfrm rot="18014581">
            <a:off x="383394" y="2180487"/>
            <a:ext cx="4551680" cy="4551680"/>
          </a:xfrm>
          <a:custGeom>
            <a:avLst/>
            <a:gdLst>
              <a:gd name="csX0" fmla="*/ 2275840 w 4551680"/>
              <a:gd name="csY0" fmla="*/ 0 h 4551680"/>
              <a:gd name="csX1" fmla="*/ 4246775 w 4551680"/>
              <a:gd name="csY1" fmla="*/ 1137920 h 4551680"/>
              <a:gd name="csX2" fmla="*/ 2275840 w 4551680"/>
              <a:gd name="csY2" fmla="*/ 2275840 h 4551680"/>
              <a:gd name="csX3" fmla="*/ 2275840 w 4551680"/>
              <a:gd name="csY3" fmla="*/ 0 h 4551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551680" h="4551680">
                <a:moveTo>
                  <a:pt x="2275840" y="0"/>
                </a:moveTo>
                <a:cubicBezTo>
                  <a:pt x="3088919" y="0"/>
                  <a:pt x="3840236" y="433773"/>
                  <a:pt x="4246775" y="1137920"/>
                </a:cubicBezTo>
                <a:lnTo>
                  <a:pt x="2275840" y="2275840"/>
                </a:lnTo>
                <a:lnTo>
                  <a:pt x="2275840" y="0"/>
                </a:lnTo>
                <a:close/>
              </a:path>
            </a:pathLst>
          </a:custGeom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50008" tIns="513080" rIns="924899" bIns="311404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6BB2A0-A8BE-C25F-1954-1F87DBA24BD4}"/>
              </a:ext>
            </a:extLst>
          </p:cNvPr>
          <p:cNvSpPr txBox="1"/>
          <p:nvPr/>
        </p:nvSpPr>
        <p:spPr>
          <a:xfrm>
            <a:off x="1327141" y="2950425"/>
            <a:ext cx="1201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Download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04C24F-BFF2-1AF4-F7BF-AC6CC3215BC5}"/>
              </a:ext>
            </a:extLst>
          </p:cNvPr>
          <p:cNvSpPr txBox="1"/>
          <p:nvPr/>
        </p:nvSpPr>
        <p:spPr>
          <a:xfrm>
            <a:off x="2889575" y="2765759"/>
            <a:ext cx="1375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Standardize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8DBAC1-D1C4-A4CE-28EC-15257212DAC1}"/>
              </a:ext>
            </a:extLst>
          </p:cNvPr>
          <p:cNvSpPr txBox="1"/>
          <p:nvPr/>
        </p:nvSpPr>
        <p:spPr>
          <a:xfrm>
            <a:off x="3577552" y="4228718"/>
            <a:ext cx="740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Filter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2EDB2E-C355-8686-37D7-6ED55BB7CCBD}"/>
              </a:ext>
            </a:extLst>
          </p:cNvPr>
          <p:cNvSpPr txBox="1"/>
          <p:nvPr/>
        </p:nvSpPr>
        <p:spPr>
          <a:xfrm>
            <a:off x="2796382" y="5186947"/>
            <a:ext cx="1023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Masking Codes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772EA1-AD3C-EBB3-7EA4-BC939E9CEB39}"/>
              </a:ext>
            </a:extLst>
          </p:cNvPr>
          <p:cNvSpPr txBox="1"/>
          <p:nvPr/>
        </p:nvSpPr>
        <p:spPr>
          <a:xfrm>
            <a:off x="1354908" y="5363348"/>
            <a:ext cx="1101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Combine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2B7743A-9382-48FF-ED3A-A2243DA27981}"/>
              </a:ext>
            </a:extLst>
          </p:cNvPr>
          <p:cNvSpPr txBox="1"/>
          <p:nvPr/>
        </p:nvSpPr>
        <p:spPr>
          <a:xfrm>
            <a:off x="628265" y="4235030"/>
            <a:ext cx="1201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Calculate</a:t>
            </a: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C08AA4C4-C724-E610-B4A5-3381ED3424EC}"/>
              </a:ext>
            </a:extLst>
          </p:cNvPr>
          <p:cNvSpPr txBox="1">
            <a:spLocks/>
          </p:cNvSpPr>
          <p:nvPr/>
        </p:nvSpPr>
        <p:spPr>
          <a:xfrm>
            <a:off x="1515291" y="93882"/>
            <a:ext cx="9161417" cy="9672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Georgia" panose="02040502050405020303" pitchFamily="18" charset="0"/>
              </a:rPr>
              <a:t>Creating an Analysis-Ready Dataset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D2F52979-8696-8490-1A6F-94D6A7D290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7864" y="3717555"/>
            <a:ext cx="6964136" cy="1408277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8CE90CF6-83E5-015A-DEE7-00AD06E0DE3A}"/>
              </a:ext>
            </a:extLst>
          </p:cNvPr>
          <p:cNvSpPr txBox="1"/>
          <p:nvPr/>
        </p:nvSpPr>
        <p:spPr>
          <a:xfrm>
            <a:off x="4974378" y="921024"/>
            <a:ext cx="723295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Preserved campus IDs as nine-character text, including leading zeros in Python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Removed TEA’s secondary metadata/code row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Standardized column headings into consistent names and created grade level columns for grade 3, 4, and 5 CSV’s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4A13F424-71A2-61D2-A01D-FB32C824B3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7915" y="5456094"/>
            <a:ext cx="2760436" cy="1157213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761556E0-3ED2-4BB8-C03D-4453802728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1378" y="5456094"/>
            <a:ext cx="1373698" cy="1087511"/>
          </a:xfrm>
          <a:prstGeom prst="rect">
            <a:avLst/>
          </a:prstGeom>
        </p:spPr>
      </p:pic>
      <p:sp>
        <p:nvSpPr>
          <p:cNvPr id="49" name="Down Arrow 48">
            <a:extLst>
              <a:ext uri="{FF2B5EF4-FFF2-40B4-BE49-F238E27FC236}">
                <a16:creationId xmlns:a16="http://schemas.microsoft.com/office/drawing/2014/main" id="{8323EB7F-04BD-8D19-4A6A-71F9360EF3BB}"/>
              </a:ext>
            </a:extLst>
          </p:cNvPr>
          <p:cNvSpPr/>
          <p:nvPr/>
        </p:nvSpPr>
        <p:spPr>
          <a:xfrm>
            <a:off x="8062058" y="5176848"/>
            <a:ext cx="339816" cy="471708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0C0830A-6456-8086-79F9-51984F0BA198}"/>
              </a:ext>
            </a:extLst>
          </p:cNvPr>
          <p:cNvSpPr txBox="1"/>
          <p:nvPr/>
        </p:nvSpPr>
        <p:spPr>
          <a:xfrm>
            <a:off x="7968871" y="3381199"/>
            <a:ext cx="7627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Before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33C9902-0999-619F-1057-A7B7B2E74740}"/>
              </a:ext>
            </a:extLst>
          </p:cNvPr>
          <p:cNvSpPr txBox="1"/>
          <p:nvPr/>
        </p:nvSpPr>
        <p:spPr>
          <a:xfrm>
            <a:off x="7927139" y="5732680"/>
            <a:ext cx="6096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After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FC491FD-0CC1-8540-CCFF-020493B5FA31}"/>
              </a:ext>
            </a:extLst>
          </p:cNvPr>
          <p:cNvSpPr txBox="1"/>
          <p:nvPr/>
        </p:nvSpPr>
        <p:spPr>
          <a:xfrm>
            <a:off x="4727128" y="6563414"/>
            <a:ext cx="700967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This prevented campus mismatches and made consistency across multiple files for later analysis easier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579327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/>
      <p:bldP spid="51" grpId="0"/>
      <p:bldP spid="5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9BA62-B8CC-5786-A8D2-DFAD0169B0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>
            <a:extLst>
              <a:ext uri="{FF2B5EF4-FFF2-40B4-BE49-F238E27FC236}">
                <a16:creationId xmlns:a16="http://schemas.microsoft.com/office/drawing/2014/main" id="{A9BF0118-286E-605B-0310-D9F753A37783}"/>
              </a:ext>
            </a:extLst>
          </p:cNvPr>
          <p:cNvSpPr/>
          <p:nvPr/>
        </p:nvSpPr>
        <p:spPr>
          <a:xfrm rot="14424917">
            <a:off x="383344" y="2189173"/>
            <a:ext cx="4551680" cy="4551680"/>
          </a:xfrm>
          <a:custGeom>
            <a:avLst/>
            <a:gdLst>
              <a:gd name="csX0" fmla="*/ 2275840 w 4551680"/>
              <a:gd name="csY0" fmla="*/ 0 h 4551680"/>
              <a:gd name="csX1" fmla="*/ 4246775 w 4551680"/>
              <a:gd name="csY1" fmla="*/ 1137920 h 4551680"/>
              <a:gd name="csX2" fmla="*/ 2275840 w 4551680"/>
              <a:gd name="csY2" fmla="*/ 2275840 h 4551680"/>
              <a:gd name="csX3" fmla="*/ 2275840 w 4551680"/>
              <a:gd name="csY3" fmla="*/ 0 h 4551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551680" h="4551680">
                <a:moveTo>
                  <a:pt x="2275840" y="0"/>
                </a:moveTo>
                <a:cubicBezTo>
                  <a:pt x="3088919" y="0"/>
                  <a:pt x="3840236" y="433773"/>
                  <a:pt x="4246775" y="1137920"/>
                </a:cubicBezTo>
                <a:lnTo>
                  <a:pt x="2275840" y="2275840"/>
                </a:lnTo>
                <a:lnTo>
                  <a:pt x="2275840" y="0"/>
                </a:lnTo>
                <a:close/>
              </a:path>
            </a:pathLst>
          </a:custGeom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50008" tIns="513080" rIns="924899" bIns="311404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795192AE-2624-FED8-4DC4-68841220062E}"/>
              </a:ext>
            </a:extLst>
          </p:cNvPr>
          <p:cNvSpPr/>
          <p:nvPr/>
        </p:nvSpPr>
        <p:spPr>
          <a:xfrm rot="14424917">
            <a:off x="390918" y="2184873"/>
            <a:ext cx="4551680" cy="4551680"/>
          </a:xfrm>
          <a:custGeom>
            <a:avLst/>
            <a:gdLst>
              <a:gd name="csX0" fmla="*/ 4246775 w 4551680"/>
              <a:gd name="csY0" fmla="*/ 1137920 h 4551680"/>
              <a:gd name="csX1" fmla="*/ 4246775 w 4551680"/>
              <a:gd name="csY1" fmla="*/ 3413760 h 4551680"/>
              <a:gd name="csX2" fmla="*/ 2275840 w 4551680"/>
              <a:gd name="csY2" fmla="*/ 2275840 h 4551680"/>
              <a:gd name="csX3" fmla="*/ 4246775 w 4551680"/>
              <a:gd name="csY3" fmla="*/ 1137920 h 4551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551680" h="4551680">
                <a:moveTo>
                  <a:pt x="4246775" y="1137920"/>
                </a:moveTo>
                <a:cubicBezTo>
                  <a:pt x="4653315" y="1842067"/>
                  <a:pt x="4653315" y="2709613"/>
                  <a:pt x="4246775" y="3413760"/>
                </a:cubicBezTo>
                <a:lnTo>
                  <a:pt x="2275840" y="2275840"/>
                </a:lnTo>
                <a:lnTo>
                  <a:pt x="4246775" y="1137920"/>
                </a:lnTo>
                <a:close/>
              </a:path>
            </a:pathLst>
          </a:custGeom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41134" tIns="1840653" rIns="85005" bIns="1840654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EFD5621A-53CC-2A85-593D-8C790C7D532D}"/>
              </a:ext>
            </a:extLst>
          </p:cNvPr>
          <p:cNvSpPr/>
          <p:nvPr/>
        </p:nvSpPr>
        <p:spPr>
          <a:xfrm rot="14424917">
            <a:off x="511703" y="1972589"/>
            <a:ext cx="4551680" cy="4551680"/>
          </a:xfrm>
          <a:custGeom>
            <a:avLst/>
            <a:gdLst>
              <a:gd name="csX0" fmla="*/ 4246775 w 4551680"/>
              <a:gd name="csY0" fmla="*/ 3413760 h 4551680"/>
              <a:gd name="csX1" fmla="*/ 2275840 w 4551680"/>
              <a:gd name="csY1" fmla="*/ 4551680 h 4551680"/>
              <a:gd name="csX2" fmla="*/ 2275840 w 4551680"/>
              <a:gd name="csY2" fmla="*/ 2275840 h 4551680"/>
              <a:gd name="csX3" fmla="*/ 4246775 w 4551680"/>
              <a:gd name="csY3" fmla="*/ 3413760 h 4551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551680" h="4551680">
                <a:moveTo>
                  <a:pt x="4246775" y="3413760"/>
                </a:moveTo>
                <a:cubicBezTo>
                  <a:pt x="3840235" y="4117907"/>
                  <a:pt x="3088919" y="4551680"/>
                  <a:pt x="2275840" y="4551680"/>
                </a:cubicBezTo>
                <a:lnTo>
                  <a:pt x="2275840" y="2275840"/>
                </a:lnTo>
                <a:lnTo>
                  <a:pt x="4246775" y="341376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50008" tIns="3114040" rIns="924899" bIns="51308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D250BB89-5D19-E7A5-5274-A8AF364228E7}"/>
              </a:ext>
            </a:extLst>
          </p:cNvPr>
          <p:cNvSpPr/>
          <p:nvPr/>
        </p:nvSpPr>
        <p:spPr>
          <a:xfrm rot="14424917">
            <a:off x="398492" y="2180573"/>
            <a:ext cx="4551680" cy="4551680"/>
          </a:xfrm>
          <a:custGeom>
            <a:avLst/>
            <a:gdLst>
              <a:gd name="csX0" fmla="*/ 2275840 w 4551680"/>
              <a:gd name="csY0" fmla="*/ 4551680 h 4551680"/>
              <a:gd name="csX1" fmla="*/ 304905 w 4551680"/>
              <a:gd name="csY1" fmla="*/ 3413760 h 4551680"/>
              <a:gd name="csX2" fmla="*/ 2275840 w 4551680"/>
              <a:gd name="csY2" fmla="*/ 2275840 h 4551680"/>
              <a:gd name="csX3" fmla="*/ 2275840 w 4551680"/>
              <a:gd name="csY3" fmla="*/ 4551680 h 4551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551680" h="4551680">
                <a:moveTo>
                  <a:pt x="2275840" y="4551680"/>
                </a:moveTo>
                <a:cubicBezTo>
                  <a:pt x="1462761" y="4551680"/>
                  <a:pt x="711444" y="4117907"/>
                  <a:pt x="304905" y="3413760"/>
                </a:cubicBezTo>
                <a:lnTo>
                  <a:pt x="2275840" y="2275840"/>
                </a:lnTo>
                <a:lnTo>
                  <a:pt x="2275840" y="4551680"/>
                </a:lnTo>
                <a:close/>
              </a:path>
            </a:pathLst>
          </a:custGeom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4899" tIns="3114040" rIns="2350008" bIns="51308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9D893D0D-ACFE-29B6-F19D-56B733945CC8}"/>
              </a:ext>
            </a:extLst>
          </p:cNvPr>
          <p:cNvSpPr/>
          <p:nvPr/>
        </p:nvSpPr>
        <p:spPr>
          <a:xfrm rot="14424917">
            <a:off x="398492" y="2180573"/>
            <a:ext cx="4551680" cy="4551680"/>
          </a:xfrm>
          <a:custGeom>
            <a:avLst/>
            <a:gdLst>
              <a:gd name="csX0" fmla="*/ 304905 w 4551680"/>
              <a:gd name="csY0" fmla="*/ 3413760 h 4551680"/>
              <a:gd name="csX1" fmla="*/ 304905 w 4551680"/>
              <a:gd name="csY1" fmla="*/ 1137920 h 4551680"/>
              <a:gd name="csX2" fmla="*/ 2275840 w 4551680"/>
              <a:gd name="csY2" fmla="*/ 2275840 h 4551680"/>
              <a:gd name="csX3" fmla="*/ 304905 w 4551680"/>
              <a:gd name="csY3" fmla="*/ 3413760 h 4551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551680" h="4551680">
                <a:moveTo>
                  <a:pt x="304905" y="3413760"/>
                </a:moveTo>
                <a:cubicBezTo>
                  <a:pt x="-101635" y="2709613"/>
                  <a:pt x="-101635" y="1842067"/>
                  <a:pt x="304905" y="1137920"/>
                </a:cubicBezTo>
                <a:lnTo>
                  <a:pt x="2275840" y="2275840"/>
                </a:lnTo>
                <a:lnTo>
                  <a:pt x="304905" y="3413760"/>
                </a:lnTo>
                <a:close/>
              </a:path>
            </a:pathLst>
          </a:custGeom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5843" tIns="1840653" rIns="3130296" bIns="1840654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B5D676D0-EA8B-3E4F-49AD-69B89D913664}"/>
              </a:ext>
            </a:extLst>
          </p:cNvPr>
          <p:cNvSpPr/>
          <p:nvPr/>
        </p:nvSpPr>
        <p:spPr>
          <a:xfrm rot="14424917">
            <a:off x="398492" y="2180573"/>
            <a:ext cx="4551680" cy="4551680"/>
          </a:xfrm>
          <a:custGeom>
            <a:avLst/>
            <a:gdLst>
              <a:gd name="csX0" fmla="*/ 304905 w 4551680"/>
              <a:gd name="csY0" fmla="*/ 1137920 h 4551680"/>
              <a:gd name="csX1" fmla="*/ 2275840 w 4551680"/>
              <a:gd name="csY1" fmla="*/ 0 h 4551680"/>
              <a:gd name="csX2" fmla="*/ 2275840 w 4551680"/>
              <a:gd name="csY2" fmla="*/ 2275840 h 4551680"/>
              <a:gd name="csX3" fmla="*/ 304905 w 4551680"/>
              <a:gd name="csY3" fmla="*/ 1137920 h 4551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551680" h="4551680">
                <a:moveTo>
                  <a:pt x="304905" y="1137920"/>
                </a:moveTo>
                <a:cubicBezTo>
                  <a:pt x="711445" y="433773"/>
                  <a:pt x="1462761" y="0"/>
                  <a:pt x="2275840" y="0"/>
                </a:cubicBezTo>
                <a:lnTo>
                  <a:pt x="2275840" y="2275840"/>
                </a:lnTo>
                <a:lnTo>
                  <a:pt x="304905" y="1137920"/>
                </a:lnTo>
                <a:close/>
              </a:path>
            </a:pathLst>
          </a:custGeom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4899" tIns="513080" rIns="2350008" bIns="311404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ED5119-FD32-E0CC-C060-2C0A645E04AA}"/>
              </a:ext>
            </a:extLst>
          </p:cNvPr>
          <p:cNvSpPr txBox="1"/>
          <p:nvPr/>
        </p:nvSpPr>
        <p:spPr>
          <a:xfrm>
            <a:off x="548558" y="4248429"/>
            <a:ext cx="1201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Download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33664F-1395-3287-FFC8-3902B821C2F5}"/>
              </a:ext>
            </a:extLst>
          </p:cNvPr>
          <p:cNvSpPr txBox="1"/>
          <p:nvPr/>
        </p:nvSpPr>
        <p:spPr>
          <a:xfrm>
            <a:off x="1200201" y="3037917"/>
            <a:ext cx="1375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Standardize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BB52C2-0890-49AE-27EB-6FB3518A72F6}"/>
              </a:ext>
            </a:extLst>
          </p:cNvPr>
          <p:cNvSpPr txBox="1"/>
          <p:nvPr/>
        </p:nvSpPr>
        <p:spPr>
          <a:xfrm>
            <a:off x="3096985" y="2853251"/>
            <a:ext cx="740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Filter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939D72-D5C8-AE46-EC57-B3DE97CA776D}"/>
              </a:ext>
            </a:extLst>
          </p:cNvPr>
          <p:cNvSpPr txBox="1"/>
          <p:nvPr/>
        </p:nvSpPr>
        <p:spPr>
          <a:xfrm>
            <a:off x="3384529" y="4110394"/>
            <a:ext cx="1023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Masking Codes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20D282-6E7D-60FB-F2C8-B072E118C516}"/>
              </a:ext>
            </a:extLst>
          </p:cNvPr>
          <p:cNvSpPr txBox="1"/>
          <p:nvPr/>
        </p:nvSpPr>
        <p:spPr>
          <a:xfrm>
            <a:off x="2899513" y="5495722"/>
            <a:ext cx="11016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Combine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9A41FF-FD5A-6065-A5EE-28BD10D490C0}"/>
              </a:ext>
            </a:extLst>
          </p:cNvPr>
          <p:cNvSpPr txBox="1"/>
          <p:nvPr/>
        </p:nvSpPr>
        <p:spPr>
          <a:xfrm>
            <a:off x="1374290" y="5415904"/>
            <a:ext cx="1201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Calculate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3BD99E45-4383-6862-02E8-8541C30A11DE}"/>
              </a:ext>
            </a:extLst>
          </p:cNvPr>
          <p:cNvSpPr txBox="1">
            <a:spLocks/>
          </p:cNvSpPr>
          <p:nvPr/>
        </p:nvSpPr>
        <p:spPr>
          <a:xfrm>
            <a:off x="1515291" y="93882"/>
            <a:ext cx="9161417" cy="9672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Georgia" panose="02040502050405020303" pitchFamily="18" charset="0"/>
              </a:rPr>
              <a:t>Creating an Analysis-Ready Dataset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629B317-7F61-8453-6FB6-1381B09C71B2}"/>
              </a:ext>
            </a:extLst>
          </p:cNvPr>
          <p:cNvSpPr txBox="1"/>
          <p:nvPr/>
        </p:nvSpPr>
        <p:spPr>
          <a:xfrm>
            <a:off x="4815838" y="1079444"/>
            <a:ext cx="72329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Filtered and removed campus-grade records with no tested-student results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Grade 3, 4, and 5 files included high schools and middle schools</a:t>
            </a:r>
          </a:p>
        </p:txBody>
      </p:sp>
      <p:sp>
        <p:nvSpPr>
          <p:cNvPr id="25" name="Down Arrow 24">
            <a:extLst>
              <a:ext uri="{FF2B5EF4-FFF2-40B4-BE49-F238E27FC236}">
                <a16:creationId xmlns:a16="http://schemas.microsoft.com/office/drawing/2014/main" id="{5F43E0A9-5C39-02BC-6185-D435928A305D}"/>
              </a:ext>
            </a:extLst>
          </p:cNvPr>
          <p:cNvSpPr/>
          <p:nvPr/>
        </p:nvSpPr>
        <p:spPr>
          <a:xfrm>
            <a:off x="8171048" y="4249773"/>
            <a:ext cx="339816" cy="471708"/>
          </a:xfrm>
          <a:prstGeom prst="downArrow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F5110A8-8705-D334-06E8-78D0A4621A98}"/>
              </a:ext>
            </a:extLst>
          </p:cNvPr>
          <p:cNvSpPr txBox="1"/>
          <p:nvPr/>
        </p:nvSpPr>
        <p:spPr>
          <a:xfrm>
            <a:off x="7897407" y="2291866"/>
            <a:ext cx="7627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Before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E88AEE2-9813-04B0-2AD7-E8DAA438CAB0}"/>
              </a:ext>
            </a:extLst>
          </p:cNvPr>
          <p:cNvSpPr txBox="1"/>
          <p:nvPr/>
        </p:nvSpPr>
        <p:spPr>
          <a:xfrm>
            <a:off x="7973934" y="4721481"/>
            <a:ext cx="6096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After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0508A89D-1D7C-DD06-B9DF-530EE696C3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1376" y="2933063"/>
            <a:ext cx="5715000" cy="10668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6F51E13-025C-158D-72C1-04DB480F97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1376" y="5106586"/>
            <a:ext cx="5715000" cy="1117600"/>
          </a:xfrm>
          <a:prstGeom prst="rect">
            <a:avLst/>
          </a:prstGeom>
        </p:spPr>
      </p:pic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0DD6C7F5-DA6C-EBC7-8D69-EAA31A1D9137}"/>
              </a:ext>
            </a:extLst>
          </p:cNvPr>
          <p:cNvCxnSpPr>
            <a:cxnSpLocks/>
          </p:cNvCxnSpPr>
          <p:nvPr/>
        </p:nvCxnSpPr>
        <p:spPr>
          <a:xfrm>
            <a:off x="9958131" y="3587880"/>
            <a:ext cx="1588245" cy="0"/>
          </a:xfrm>
          <a:prstGeom prst="line">
            <a:avLst/>
          </a:prstGeom>
          <a:ln w="288925">
            <a:solidFill>
              <a:srgbClr val="FF0000">
                <a:alpha val="12000"/>
              </a:srgbClr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AD0B08A4-B984-9B45-B956-63004562CF18}"/>
              </a:ext>
            </a:extLst>
          </p:cNvPr>
          <p:cNvSpPr txBox="1"/>
          <p:nvPr/>
        </p:nvSpPr>
        <p:spPr>
          <a:xfrm>
            <a:off x="6018638" y="6372177"/>
            <a:ext cx="519329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This prevented non-tested campuses and only grade-level testing results</a:t>
            </a:r>
          </a:p>
        </p:txBody>
      </p:sp>
    </p:spTree>
    <p:extLst>
      <p:ext uri="{BB962C8B-B14F-4D97-AF65-F5344CB8AC3E}">
        <p14:creationId xmlns:p14="http://schemas.microsoft.com/office/powerpoint/2010/main" val="22371807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/>
      <p:bldP spid="4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7833E2-E823-0DF9-BC2B-0C1996FD6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>
            <a:extLst>
              <a:ext uri="{FF2B5EF4-FFF2-40B4-BE49-F238E27FC236}">
                <a16:creationId xmlns:a16="http://schemas.microsoft.com/office/drawing/2014/main" id="{BDCA9E71-8C36-C826-F447-D542FF1736D9}"/>
              </a:ext>
            </a:extLst>
          </p:cNvPr>
          <p:cNvSpPr/>
          <p:nvPr/>
        </p:nvSpPr>
        <p:spPr>
          <a:xfrm rot="10800000">
            <a:off x="390918" y="2193582"/>
            <a:ext cx="4551680" cy="4551680"/>
          </a:xfrm>
          <a:custGeom>
            <a:avLst/>
            <a:gdLst>
              <a:gd name="csX0" fmla="*/ 2275840 w 4551680"/>
              <a:gd name="csY0" fmla="*/ 0 h 4551680"/>
              <a:gd name="csX1" fmla="*/ 4246775 w 4551680"/>
              <a:gd name="csY1" fmla="*/ 1137920 h 4551680"/>
              <a:gd name="csX2" fmla="*/ 2275840 w 4551680"/>
              <a:gd name="csY2" fmla="*/ 2275840 h 4551680"/>
              <a:gd name="csX3" fmla="*/ 2275840 w 4551680"/>
              <a:gd name="csY3" fmla="*/ 0 h 4551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551680" h="4551680">
                <a:moveTo>
                  <a:pt x="2275840" y="0"/>
                </a:moveTo>
                <a:cubicBezTo>
                  <a:pt x="3088919" y="0"/>
                  <a:pt x="3840236" y="433773"/>
                  <a:pt x="4246775" y="1137920"/>
                </a:cubicBezTo>
                <a:lnTo>
                  <a:pt x="2275840" y="2275840"/>
                </a:lnTo>
                <a:lnTo>
                  <a:pt x="2275840" y="0"/>
                </a:lnTo>
                <a:close/>
              </a:path>
            </a:pathLst>
          </a:custGeom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50008" tIns="513080" rIns="924899" bIns="311404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2B20AF29-95FA-5607-CC93-05DEC7484FCE}"/>
              </a:ext>
            </a:extLst>
          </p:cNvPr>
          <p:cNvSpPr/>
          <p:nvPr/>
        </p:nvSpPr>
        <p:spPr>
          <a:xfrm rot="10800000">
            <a:off x="390918" y="2184873"/>
            <a:ext cx="4551680" cy="4551680"/>
          </a:xfrm>
          <a:custGeom>
            <a:avLst/>
            <a:gdLst>
              <a:gd name="csX0" fmla="*/ 4246775 w 4551680"/>
              <a:gd name="csY0" fmla="*/ 1137920 h 4551680"/>
              <a:gd name="csX1" fmla="*/ 4246775 w 4551680"/>
              <a:gd name="csY1" fmla="*/ 3413760 h 4551680"/>
              <a:gd name="csX2" fmla="*/ 2275840 w 4551680"/>
              <a:gd name="csY2" fmla="*/ 2275840 h 4551680"/>
              <a:gd name="csX3" fmla="*/ 4246775 w 4551680"/>
              <a:gd name="csY3" fmla="*/ 1137920 h 4551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551680" h="4551680">
                <a:moveTo>
                  <a:pt x="4246775" y="1137920"/>
                </a:moveTo>
                <a:cubicBezTo>
                  <a:pt x="4653315" y="1842067"/>
                  <a:pt x="4653315" y="2709613"/>
                  <a:pt x="4246775" y="3413760"/>
                </a:cubicBezTo>
                <a:lnTo>
                  <a:pt x="2275840" y="2275840"/>
                </a:lnTo>
                <a:lnTo>
                  <a:pt x="4246775" y="1137920"/>
                </a:lnTo>
                <a:close/>
              </a:path>
            </a:pathLst>
          </a:custGeom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41134" tIns="1840653" rIns="85005" bIns="1840654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B44CAF77-2A50-4F45-318A-D6BF7875CFA8}"/>
              </a:ext>
            </a:extLst>
          </p:cNvPr>
          <p:cNvSpPr/>
          <p:nvPr/>
        </p:nvSpPr>
        <p:spPr>
          <a:xfrm rot="10800000">
            <a:off x="390918" y="2176164"/>
            <a:ext cx="4551680" cy="4551680"/>
          </a:xfrm>
          <a:custGeom>
            <a:avLst/>
            <a:gdLst>
              <a:gd name="csX0" fmla="*/ 4246775 w 4551680"/>
              <a:gd name="csY0" fmla="*/ 3413760 h 4551680"/>
              <a:gd name="csX1" fmla="*/ 2275840 w 4551680"/>
              <a:gd name="csY1" fmla="*/ 4551680 h 4551680"/>
              <a:gd name="csX2" fmla="*/ 2275840 w 4551680"/>
              <a:gd name="csY2" fmla="*/ 2275840 h 4551680"/>
              <a:gd name="csX3" fmla="*/ 4246775 w 4551680"/>
              <a:gd name="csY3" fmla="*/ 3413760 h 4551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551680" h="4551680">
                <a:moveTo>
                  <a:pt x="4246775" y="3413760"/>
                </a:moveTo>
                <a:cubicBezTo>
                  <a:pt x="3840235" y="4117907"/>
                  <a:pt x="3088919" y="4551680"/>
                  <a:pt x="2275840" y="4551680"/>
                </a:cubicBezTo>
                <a:lnTo>
                  <a:pt x="2275840" y="2275840"/>
                </a:lnTo>
                <a:lnTo>
                  <a:pt x="4246775" y="3413760"/>
                </a:lnTo>
                <a:close/>
              </a:path>
            </a:pathLst>
          </a:custGeom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50008" tIns="3114040" rIns="924899" bIns="51308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0B2788BE-CFE4-BA96-5B9E-AC01C0888323}"/>
              </a:ext>
            </a:extLst>
          </p:cNvPr>
          <p:cNvSpPr/>
          <p:nvPr/>
        </p:nvSpPr>
        <p:spPr>
          <a:xfrm rot="10800000">
            <a:off x="486470" y="1993284"/>
            <a:ext cx="4551680" cy="4551680"/>
          </a:xfrm>
          <a:custGeom>
            <a:avLst/>
            <a:gdLst>
              <a:gd name="csX0" fmla="*/ 2275840 w 4551680"/>
              <a:gd name="csY0" fmla="*/ 4551680 h 4551680"/>
              <a:gd name="csX1" fmla="*/ 304905 w 4551680"/>
              <a:gd name="csY1" fmla="*/ 3413760 h 4551680"/>
              <a:gd name="csX2" fmla="*/ 2275840 w 4551680"/>
              <a:gd name="csY2" fmla="*/ 2275840 h 4551680"/>
              <a:gd name="csX3" fmla="*/ 2275840 w 4551680"/>
              <a:gd name="csY3" fmla="*/ 4551680 h 4551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551680" h="4551680">
                <a:moveTo>
                  <a:pt x="2275840" y="4551680"/>
                </a:moveTo>
                <a:cubicBezTo>
                  <a:pt x="1462761" y="4551680"/>
                  <a:pt x="711444" y="4117907"/>
                  <a:pt x="304905" y="3413760"/>
                </a:cubicBezTo>
                <a:lnTo>
                  <a:pt x="2275840" y="2275840"/>
                </a:lnTo>
                <a:lnTo>
                  <a:pt x="2275840" y="455168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4899" tIns="3114040" rIns="2350008" bIns="51308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892C1D68-8E33-AE53-CAD4-457269E1E244}"/>
              </a:ext>
            </a:extLst>
          </p:cNvPr>
          <p:cNvSpPr/>
          <p:nvPr/>
        </p:nvSpPr>
        <p:spPr>
          <a:xfrm rot="10800000">
            <a:off x="390918" y="2176164"/>
            <a:ext cx="4551680" cy="4551680"/>
          </a:xfrm>
          <a:custGeom>
            <a:avLst/>
            <a:gdLst>
              <a:gd name="csX0" fmla="*/ 304905 w 4551680"/>
              <a:gd name="csY0" fmla="*/ 3413760 h 4551680"/>
              <a:gd name="csX1" fmla="*/ 304905 w 4551680"/>
              <a:gd name="csY1" fmla="*/ 1137920 h 4551680"/>
              <a:gd name="csX2" fmla="*/ 2275840 w 4551680"/>
              <a:gd name="csY2" fmla="*/ 2275840 h 4551680"/>
              <a:gd name="csX3" fmla="*/ 304905 w 4551680"/>
              <a:gd name="csY3" fmla="*/ 3413760 h 4551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551680" h="4551680">
                <a:moveTo>
                  <a:pt x="304905" y="3413760"/>
                </a:moveTo>
                <a:cubicBezTo>
                  <a:pt x="-101635" y="2709613"/>
                  <a:pt x="-101635" y="1842067"/>
                  <a:pt x="304905" y="1137920"/>
                </a:cubicBezTo>
                <a:lnTo>
                  <a:pt x="2275840" y="2275840"/>
                </a:lnTo>
                <a:lnTo>
                  <a:pt x="304905" y="3413760"/>
                </a:lnTo>
                <a:close/>
              </a:path>
            </a:pathLst>
          </a:custGeom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5843" tIns="1840653" rIns="3130296" bIns="1840654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C92F2D5C-AE39-4B8A-082D-EA36E80A60CE}"/>
              </a:ext>
            </a:extLst>
          </p:cNvPr>
          <p:cNvSpPr/>
          <p:nvPr/>
        </p:nvSpPr>
        <p:spPr>
          <a:xfrm rot="10800000">
            <a:off x="390918" y="2176164"/>
            <a:ext cx="4551680" cy="4551680"/>
          </a:xfrm>
          <a:custGeom>
            <a:avLst/>
            <a:gdLst>
              <a:gd name="csX0" fmla="*/ 304905 w 4551680"/>
              <a:gd name="csY0" fmla="*/ 1137920 h 4551680"/>
              <a:gd name="csX1" fmla="*/ 2275840 w 4551680"/>
              <a:gd name="csY1" fmla="*/ 0 h 4551680"/>
              <a:gd name="csX2" fmla="*/ 2275840 w 4551680"/>
              <a:gd name="csY2" fmla="*/ 2275840 h 4551680"/>
              <a:gd name="csX3" fmla="*/ 304905 w 4551680"/>
              <a:gd name="csY3" fmla="*/ 1137920 h 4551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551680" h="4551680">
                <a:moveTo>
                  <a:pt x="304905" y="1137920"/>
                </a:moveTo>
                <a:cubicBezTo>
                  <a:pt x="711445" y="433773"/>
                  <a:pt x="1462761" y="0"/>
                  <a:pt x="2275840" y="0"/>
                </a:cubicBezTo>
                <a:lnTo>
                  <a:pt x="2275840" y="2275840"/>
                </a:lnTo>
                <a:lnTo>
                  <a:pt x="304905" y="1137920"/>
                </a:lnTo>
                <a:close/>
              </a:path>
            </a:pathLst>
          </a:custGeom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4899" tIns="513080" rIns="2350008" bIns="311404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5D71C8-7CBC-8CC6-04A2-78CF8AD95932}"/>
              </a:ext>
            </a:extLst>
          </p:cNvPr>
          <p:cNvSpPr txBox="1"/>
          <p:nvPr/>
        </p:nvSpPr>
        <p:spPr>
          <a:xfrm>
            <a:off x="1292739" y="5397238"/>
            <a:ext cx="1201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Download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9F2D55-E5C8-1285-0EE3-0484B951FA55}"/>
              </a:ext>
            </a:extLst>
          </p:cNvPr>
          <p:cNvSpPr txBox="1"/>
          <p:nvPr/>
        </p:nvSpPr>
        <p:spPr>
          <a:xfrm>
            <a:off x="517677" y="4341844"/>
            <a:ext cx="1375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Standardize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C46428-53D6-7A82-2827-0A71F7D69438}"/>
              </a:ext>
            </a:extLst>
          </p:cNvPr>
          <p:cNvSpPr txBox="1"/>
          <p:nvPr/>
        </p:nvSpPr>
        <p:spPr>
          <a:xfrm>
            <a:off x="1610602" y="3193313"/>
            <a:ext cx="740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Filter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787939-4287-342C-5046-41FE416188BC}"/>
              </a:ext>
            </a:extLst>
          </p:cNvPr>
          <p:cNvSpPr txBox="1"/>
          <p:nvPr/>
        </p:nvSpPr>
        <p:spPr>
          <a:xfrm>
            <a:off x="3096985" y="2731648"/>
            <a:ext cx="1023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Masking Codes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E9AE54-1FDF-8807-51FB-128435149CC8}"/>
              </a:ext>
            </a:extLst>
          </p:cNvPr>
          <p:cNvSpPr txBox="1"/>
          <p:nvPr/>
        </p:nvSpPr>
        <p:spPr>
          <a:xfrm>
            <a:off x="3382797" y="4341844"/>
            <a:ext cx="1236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Combine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472B08-0558-7661-C7DF-F01472DB1030}"/>
              </a:ext>
            </a:extLst>
          </p:cNvPr>
          <p:cNvSpPr txBox="1"/>
          <p:nvPr/>
        </p:nvSpPr>
        <p:spPr>
          <a:xfrm>
            <a:off x="2781905" y="5397238"/>
            <a:ext cx="1201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Calculate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D377A336-1F8E-516E-9C35-F9B7032C9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5291" y="93882"/>
            <a:ext cx="9161417" cy="967286"/>
          </a:xfrm>
        </p:spPr>
        <p:txBody>
          <a:bodyPr>
            <a:normAutofit/>
          </a:bodyPr>
          <a:lstStyle/>
          <a:p>
            <a:r>
              <a:rPr lang="en-US" dirty="0">
                <a:latin typeface="Georgia" panose="02040502050405020303" pitchFamily="18" charset="0"/>
              </a:rPr>
              <a:t>Creating an Analysis-Ready Dataset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9D1A8B4-908C-EBC0-AEB0-68C125CAF4AA}"/>
              </a:ext>
            </a:extLst>
          </p:cNvPr>
          <p:cNvSpPr txBox="1"/>
          <p:nvPr/>
        </p:nvSpPr>
        <p:spPr>
          <a:xfrm>
            <a:off x="4815838" y="1079444"/>
            <a:ext cx="723295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TEA masks small-group results to protect student confidentiality and comply with the federal Family Educational Rights and Privacy Act (FERPA)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Small student groups are coded as a -1 and -3 is the next smallest group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Excluding these results prevented privacy-protection codes from being interpreted as actual negative student counts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3845419-5A18-44F2-E33B-FC74D3E9DE63}"/>
              </a:ext>
            </a:extLst>
          </p:cNvPr>
          <p:cNvSpPr txBox="1"/>
          <p:nvPr/>
        </p:nvSpPr>
        <p:spPr>
          <a:xfrm>
            <a:off x="7225528" y="3328258"/>
            <a:ext cx="22522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(Texas Education Agency, 2025)</a:t>
            </a:r>
          </a:p>
        </p:txBody>
      </p:sp>
      <p:graphicFrame>
        <p:nvGraphicFramePr>
          <p:cNvPr id="24" name="Diagram 23">
            <a:extLst>
              <a:ext uri="{FF2B5EF4-FFF2-40B4-BE49-F238E27FC236}">
                <a16:creationId xmlns:a16="http://schemas.microsoft.com/office/drawing/2014/main" id="{A4A00E9D-9127-2601-8275-976324416A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11334892"/>
              </p:ext>
            </p:extLst>
          </p:nvPr>
        </p:nvGraphicFramePr>
        <p:xfrm>
          <a:off x="5609890" y="3352604"/>
          <a:ext cx="5483497" cy="1860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6" name="Picture 25">
            <a:extLst>
              <a:ext uri="{FF2B5EF4-FFF2-40B4-BE49-F238E27FC236}">
                <a16:creationId xmlns:a16="http://schemas.microsoft.com/office/drawing/2014/main" id="{5E7C08D7-39E3-B00E-4D76-11726CCE08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45604" y="4934720"/>
            <a:ext cx="3644900" cy="166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8050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Graphic spid="24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431CB5-386D-66C3-B79D-6C7278579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>
            <a:extLst>
              <a:ext uri="{FF2B5EF4-FFF2-40B4-BE49-F238E27FC236}">
                <a16:creationId xmlns:a16="http://schemas.microsoft.com/office/drawing/2014/main" id="{FFBCB6D3-5178-2710-FE02-C17FD3EEAE74}"/>
              </a:ext>
            </a:extLst>
          </p:cNvPr>
          <p:cNvSpPr/>
          <p:nvPr/>
        </p:nvSpPr>
        <p:spPr>
          <a:xfrm rot="7195742">
            <a:off x="398466" y="2189218"/>
            <a:ext cx="4551680" cy="4551680"/>
          </a:xfrm>
          <a:custGeom>
            <a:avLst/>
            <a:gdLst>
              <a:gd name="csX0" fmla="*/ 2275840 w 4551680"/>
              <a:gd name="csY0" fmla="*/ 0 h 4551680"/>
              <a:gd name="csX1" fmla="*/ 4246775 w 4551680"/>
              <a:gd name="csY1" fmla="*/ 1137920 h 4551680"/>
              <a:gd name="csX2" fmla="*/ 2275840 w 4551680"/>
              <a:gd name="csY2" fmla="*/ 2275840 h 4551680"/>
              <a:gd name="csX3" fmla="*/ 2275840 w 4551680"/>
              <a:gd name="csY3" fmla="*/ 0 h 4551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551680" h="4551680">
                <a:moveTo>
                  <a:pt x="2275840" y="0"/>
                </a:moveTo>
                <a:cubicBezTo>
                  <a:pt x="3088919" y="0"/>
                  <a:pt x="3840236" y="433773"/>
                  <a:pt x="4246775" y="1137920"/>
                </a:cubicBezTo>
                <a:lnTo>
                  <a:pt x="2275840" y="2275840"/>
                </a:lnTo>
                <a:lnTo>
                  <a:pt x="2275840" y="0"/>
                </a:lnTo>
                <a:close/>
              </a:path>
            </a:pathLst>
          </a:custGeom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50008" tIns="513080" rIns="924899" bIns="311404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C2E18F1D-79D3-E077-58BA-F4E857B8CD97}"/>
              </a:ext>
            </a:extLst>
          </p:cNvPr>
          <p:cNvSpPr/>
          <p:nvPr/>
        </p:nvSpPr>
        <p:spPr>
          <a:xfrm rot="7195742">
            <a:off x="390918" y="2184873"/>
            <a:ext cx="4551680" cy="4551680"/>
          </a:xfrm>
          <a:custGeom>
            <a:avLst/>
            <a:gdLst>
              <a:gd name="csX0" fmla="*/ 4246775 w 4551680"/>
              <a:gd name="csY0" fmla="*/ 1137920 h 4551680"/>
              <a:gd name="csX1" fmla="*/ 4246775 w 4551680"/>
              <a:gd name="csY1" fmla="*/ 3413760 h 4551680"/>
              <a:gd name="csX2" fmla="*/ 2275840 w 4551680"/>
              <a:gd name="csY2" fmla="*/ 2275840 h 4551680"/>
              <a:gd name="csX3" fmla="*/ 4246775 w 4551680"/>
              <a:gd name="csY3" fmla="*/ 1137920 h 4551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551680" h="4551680">
                <a:moveTo>
                  <a:pt x="4246775" y="1137920"/>
                </a:moveTo>
                <a:cubicBezTo>
                  <a:pt x="4653315" y="1842067"/>
                  <a:pt x="4653315" y="2709613"/>
                  <a:pt x="4246775" y="3413760"/>
                </a:cubicBezTo>
                <a:lnTo>
                  <a:pt x="2275840" y="2275840"/>
                </a:lnTo>
                <a:lnTo>
                  <a:pt x="4246775" y="1137920"/>
                </a:lnTo>
                <a:close/>
              </a:path>
            </a:pathLst>
          </a:custGeom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41134" tIns="1840653" rIns="85005" bIns="1840654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2748FB28-52D7-F3AC-052E-8C05CD238758}"/>
              </a:ext>
            </a:extLst>
          </p:cNvPr>
          <p:cNvSpPr/>
          <p:nvPr/>
        </p:nvSpPr>
        <p:spPr>
          <a:xfrm rot="7195742">
            <a:off x="383370" y="2180528"/>
            <a:ext cx="4551680" cy="4551680"/>
          </a:xfrm>
          <a:custGeom>
            <a:avLst/>
            <a:gdLst>
              <a:gd name="csX0" fmla="*/ 4246775 w 4551680"/>
              <a:gd name="csY0" fmla="*/ 3413760 h 4551680"/>
              <a:gd name="csX1" fmla="*/ 2275840 w 4551680"/>
              <a:gd name="csY1" fmla="*/ 4551680 h 4551680"/>
              <a:gd name="csX2" fmla="*/ 2275840 w 4551680"/>
              <a:gd name="csY2" fmla="*/ 2275840 h 4551680"/>
              <a:gd name="csX3" fmla="*/ 4246775 w 4551680"/>
              <a:gd name="csY3" fmla="*/ 3413760 h 4551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551680" h="4551680">
                <a:moveTo>
                  <a:pt x="4246775" y="3413760"/>
                </a:moveTo>
                <a:cubicBezTo>
                  <a:pt x="3840235" y="4117907"/>
                  <a:pt x="3088919" y="4551680"/>
                  <a:pt x="2275840" y="4551680"/>
                </a:cubicBezTo>
                <a:lnTo>
                  <a:pt x="2275840" y="2275840"/>
                </a:lnTo>
                <a:lnTo>
                  <a:pt x="4246775" y="3413760"/>
                </a:lnTo>
                <a:close/>
              </a:path>
            </a:pathLst>
          </a:custGeom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50008" tIns="3114040" rIns="924899" bIns="51308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9BE1E6DD-A1B8-C959-61E2-A19A17D782CF}"/>
              </a:ext>
            </a:extLst>
          </p:cNvPr>
          <p:cNvSpPr/>
          <p:nvPr/>
        </p:nvSpPr>
        <p:spPr>
          <a:xfrm rot="7195742">
            <a:off x="383370" y="2180528"/>
            <a:ext cx="4551680" cy="4551680"/>
          </a:xfrm>
          <a:custGeom>
            <a:avLst/>
            <a:gdLst>
              <a:gd name="csX0" fmla="*/ 2275840 w 4551680"/>
              <a:gd name="csY0" fmla="*/ 4551680 h 4551680"/>
              <a:gd name="csX1" fmla="*/ 304905 w 4551680"/>
              <a:gd name="csY1" fmla="*/ 3413760 h 4551680"/>
              <a:gd name="csX2" fmla="*/ 2275840 w 4551680"/>
              <a:gd name="csY2" fmla="*/ 2275840 h 4551680"/>
              <a:gd name="csX3" fmla="*/ 2275840 w 4551680"/>
              <a:gd name="csY3" fmla="*/ 4551680 h 4551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551680" h="4551680">
                <a:moveTo>
                  <a:pt x="2275840" y="4551680"/>
                </a:moveTo>
                <a:cubicBezTo>
                  <a:pt x="1462761" y="4551680"/>
                  <a:pt x="711444" y="4117907"/>
                  <a:pt x="304905" y="3413760"/>
                </a:cubicBezTo>
                <a:lnTo>
                  <a:pt x="2275840" y="2275840"/>
                </a:lnTo>
                <a:lnTo>
                  <a:pt x="2275840" y="4551680"/>
                </a:lnTo>
                <a:close/>
              </a:path>
            </a:pathLst>
          </a:custGeom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4899" tIns="3114040" rIns="2350008" bIns="51308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1303D360-7591-4D58-0868-695BCC2ABE95}"/>
              </a:ext>
            </a:extLst>
          </p:cNvPr>
          <p:cNvSpPr/>
          <p:nvPr/>
        </p:nvSpPr>
        <p:spPr>
          <a:xfrm rot="7195742">
            <a:off x="487327" y="1990222"/>
            <a:ext cx="4551680" cy="4551680"/>
          </a:xfrm>
          <a:custGeom>
            <a:avLst/>
            <a:gdLst>
              <a:gd name="csX0" fmla="*/ 304905 w 4551680"/>
              <a:gd name="csY0" fmla="*/ 3413760 h 4551680"/>
              <a:gd name="csX1" fmla="*/ 304905 w 4551680"/>
              <a:gd name="csY1" fmla="*/ 1137920 h 4551680"/>
              <a:gd name="csX2" fmla="*/ 2275840 w 4551680"/>
              <a:gd name="csY2" fmla="*/ 2275840 h 4551680"/>
              <a:gd name="csX3" fmla="*/ 304905 w 4551680"/>
              <a:gd name="csY3" fmla="*/ 3413760 h 4551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551680" h="4551680">
                <a:moveTo>
                  <a:pt x="304905" y="3413760"/>
                </a:moveTo>
                <a:cubicBezTo>
                  <a:pt x="-101635" y="2709613"/>
                  <a:pt x="-101635" y="1842067"/>
                  <a:pt x="304905" y="1137920"/>
                </a:cubicBezTo>
                <a:lnTo>
                  <a:pt x="2275840" y="2275840"/>
                </a:lnTo>
                <a:lnTo>
                  <a:pt x="304905" y="341376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5843" tIns="1840653" rIns="3130296" bIns="1840654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9989F5BF-3D7B-9D00-F6F6-F2787291FA76}"/>
              </a:ext>
            </a:extLst>
          </p:cNvPr>
          <p:cNvSpPr/>
          <p:nvPr/>
        </p:nvSpPr>
        <p:spPr>
          <a:xfrm rot="7195742">
            <a:off x="383370" y="2180528"/>
            <a:ext cx="4551680" cy="4551680"/>
          </a:xfrm>
          <a:custGeom>
            <a:avLst/>
            <a:gdLst>
              <a:gd name="csX0" fmla="*/ 304905 w 4551680"/>
              <a:gd name="csY0" fmla="*/ 1137920 h 4551680"/>
              <a:gd name="csX1" fmla="*/ 2275840 w 4551680"/>
              <a:gd name="csY1" fmla="*/ 0 h 4551680"/>
              <a:gd name="csX2" fmla="*/ 2275840 w 4551680"/>
              <a:gd name="csY2" fmla="*/ 2275840 h 4551680"/>
              <a:gd name="csX3" fmla="*/ 304905 w 4551680"/>
              <a:gd name="csY3" fmla="*/ 1137920 h 4551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551680" h="4551680">
                <a:moveTo>
                  <a:pt x="304905" y="1137920"/>
                </a:moveTo>
                <a:cubicBezTo>
                  <a:pt x="711445" y="433773"/>
                  <a:pt x="1462761" y="0"/>
                  <a:pt x="2275840" y="0"/>
                </a:cubicBezTo>
                <a:lnTo>
                  <a:pt x="2275840" y="2275840"/>
                </a:lnTo>
                <a:lnTo>
                  <a:pt x="304905" y="1137920"/>
                </a:lnTo>
                <a:close/>
              </a:path>
            </a:pathLst>
          </a:custGeom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4899" tIns="513080" rIns="2350008" bIns="311404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8F3B35-D8B0-1DD5-B5CE-742145CDB108}"/>
              </a:ext>
            </a:extLst>
          </p:cNvPr>
          <p:cNvSpPr txBox="1"/>
          <p:nvPr/>
        </p:nvSpPr>
        <p:spPr>
          <a:xfrm>
            <a:off x="2811846" y="5597601"/>
            <a:ext cx="1201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Download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BFCB5A-5387-3F9B-0847-17BCF2AC0741}"/>
              </a:ext>
            </a:extLst>
          </p:cNvPr>
          <p:cNvSpPr txBox="1"/>
          <p:nvPr/>
        </p:nvSpPr>
        <p:spPr>
          <a:xfrm>
            <a:off x="1306819" y="5575132"/>
            <a:ext cx="1375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Standardize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6938C4-42E6-E008-CDB6-1BB5F70554EC}"/>
              </a:ext>
            </a:extLst>
          </p:cNvPr>
          <p:cNvSpPr txBox="1"/>
          <p:nvPr/>
        </p:nvSpPr>
        <p:spPr>
          <a:xfrm>
            <a:off x="1016014" y="4330396"/>
            <a:ext cx="740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Filter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7CB2C9-24CA-41D8-799A-FF5AD33C25F0}"/>
              </a:ext>
            </a:extLst>
          </p:cNvPr>
          <p:cNvSpPr txBox="1"/>
          <p:nvPr/>
        </p:nvSpPr>
        <p:spPr>
          <a:xfrm>
            <a:off x="1507654" y="3091680"/>
            <a:ext cx="1023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Masking Codes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1265B50-A570-D828-24EB-C151C51E411F}"/>
              </a:ext>
            </a:extLst>
          </p:cNvPr>
          <p:cNvSpPr txBox="1"/>
          <p:nvPr/>
        </p:nvSpPr>
        <p:spPr>
          <a:xfrm>
            <a:off x="2985509" y="2907014"/>
            <a:ext cx="1236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Combine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FA11806-FAB8-502E-E3CB-968580952612}"/>
              </a:ext>
            </a:extLst>
          </p:cNvPr>
          <p:cNvSpPr txBox="1"/>
          <p:nvPr/>
        </p:nvSpPr>
        <p:spPr>
          <a:xfrm>
            <a:off x="3503670" y="4308910"/>
            <a:ext cx="1201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Calculate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3810733E-2E57-FBF4-A76B-AA86A0F331C5}"/>
              </a:ext>
            </a:extLst>
          </p:cNvPr>
          <p:cNvSpPr txBox="1">
            <a:spLocks/>
          </p:cNvSpPr>
          <p:nvPr/>
        </p:nvSpPr>
        <p:spPr>
          <a:xfrm>
            <a:off x="1515291" y="93882"/>
            <a:ext cx="9161417" cy="9672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Georgia" panose="02040502050405020303" pitchFamily="18" charset="0"/>
              </a:rPr>
              <a:t>Creating an Analysis-Ready Dataset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2A92C7D-5C87-6523-859F-DD8F4CBD99D2}"/>
              </a:ext>
            </a:extLst>
          </p:cNvPr>
          <p:cNvSpPr txBox="1"/>
          <p:nvPr/>
        </p:nvSpPr>
        <p:spPr>
          <a:xfrm>
            <a:off x="4815838" y="1079444"/>
            <a:ext cx="72329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Combined files in Python by placing the Grade 3, 4, and 5 records into one table which is like stacking three spreadsheets vertically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Each record kept campus, grade, and subject identifiers, allowing the grades to be analyzed together</a:t>
            </a:r>
          </a:p>
        </p:txBody>
      </p:sp>
      <p:graphicFrame>
        <p:nvGraphicFramePr>
          <p:cNvPr id="22" name="Diagram 21">
            <a:extLst>
              <a:ext uri="{FF2B5EF4-FFF2-40B4-BE49-F238E27FC236}">
                <a16:creationId xmlns:a16="http://schemas.microsoft.com/office/drawing/2014/main" id="{4AC912EA-9560-C89A-7631-44C156CC53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6488268"/>
              </p:ext>
            </p:extLst>
          </p:nvPr>
        </p:nvGraphicFramePr>
        <p:xfrm>
          <a:off x="4850726" y="2909656"/>
          <a:ext cx="6325260" cy="38544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459883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2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5268E-B316-EA46-5A35-7695AF49F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>
            <a:extLst>
              <a:ext uri="{FF2B5EF4-FFF2-40B4-BE49-F238E27FC236}">
                <a16:creationId xmlns:a16="http://schemas.microsoft.com/office/drawing/2014/main" id="{680BB8F6-1223-C20D-C3D2-97B33DD17EDE}"/>
              </a:ext>
            </a:extLst>
          </p:cNvPr>
          <p:cNvSpPr/>
          <p:nvPr/>
        </p:nvSpPr>
        <p:spPr>
          <a:xfrm rot="7195742">
            <a:off x="398466" y="2189218"/>
            <a:ext cx="4551680" cy="4551680"/>
          </a:xfrm>
          <a:custGeom>
            <a:avLst/>
            <a:gdLst>
              <a:gd name="csX0" fmla="*/ 2275840 w 4551680"/>
              <a:gd name="csY0" fmla="*/ 0 h 4551680"/>
              <a:gd name="csX1" fmla="*/ 4246775 w 4551680"/>
              <a:gd name="csY1" fmla="*/ 1137920 h 4551680"/>
              <a:gd name="csX2" fmla="*/ 2275840 w 4551680"/>
              <a:gd name="csY2" fmla="*/ 2275840 h 4551680"/>
              <a:gd name="csX3" fmla="*/ 2275840 w 4551680"/>
              <a:gd name="csY3" fmla="*/ 0 h 4551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551680" h="4551680">
                <a:moveTo>
                  <a:pt x="2275840" y="0"/>
                </a:moveTo>
                <a:cubicBezTo>
                  <a:pt x="3088919" y="0"/>
                  <a:pt x="3840236" y="433773"/>
                  <a:pt x="4246775" y="1137920"/>
                </a:cubicBezTo>
                <a:lnTo>
                  <a:pt x="2275840" y="2275840"/>
                </a:lnTo>
                <a:lnTo>
                  <a:pt x="2275840" y="0"/>
                </a:lnTo>
                <a:close/>
              </a:path>
            </a:pathLst>
          </a:custGeom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50008" tIns="513080" rIns="924899" bIns="311404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4CB904A3-9155-693F-F9DB-A04872CD614B}"/>
              </a:ext>
            </a:extLst>
          </p:cNvPr>
          <p:cNvSpPr/>
          <p:nvPr/>
        </p:nvSpPr>
        <p:spPr>
          <a:xfrm rot="7195742">
            <a:off x="390918" y="2184873"/>
            <a:ext cx="4551680" cy="4551680"/>
          </a:xfrm>
          <a:custGeom>
            <a:avLst/>
            <a:gdLst>
              <a:gd name="csX0" fmla="*/ 4246775 w 4551680"/>
              <a:gd name="csY0" fmla="*/ 1137920 h 4551680"/>
              <a:gd name="csX1" fmla="*/ 4246775 w 4551680"/>
              <a:gd name="csY1" fmla="*/ 3413760 h 4551680"/>
              <a:gd name="csX2" fmla="*/ 2275840 w 4551680"/>
              <a:gd name="csY2" fmla="*/ 2275840 h 4551680"/>
              <a:gd name="csX3" fmla="*/ 4246775 w 4551680"/>
              <a:gd name="csY3" fmla="*/ 1137920 h 4551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551680" h="4551680">
                <a:moveTo>
                  <a:pt x="4246775" y="1137920"/>
                </a:moveTo>
                <a:cubicBezTo>
                  <a:pt x="4653315" y="1842067"/>
                  <a:pt x="4653315" y="2709613"/>
                  <a:pt x="4246775" y="3413760"/>
                </a:cubicBezTo>
                <a:lnTo>
                  <a:pt x="2275840" y="2275840"/>
                </a:lnTo>
                <a:lnTo>
                  <a:pt x="4246775" y="1137920"/>
                </a:lnTo>
                <a:close/>
              </a:path>
            </a:pathLst>
          </a:custGeom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41134" tIns="1840653" rIns="85005" bIns="1840654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A94D4CF2-D1D3-2422-660F-02ADCB3E03FA}"/>
              </a:ext>
            </a:extLst>
          </p:cNvPr>
          <p:cNvSpPr/>
          <p:nvPr/>
        </p:nvSpPr>
        <p:spPr>
          <a:xfrm rot="7195742">
            <a:off x="383370" y="2180528"/>
            <a:ext cx="4551680" cy="4551680"/>
          </a:xfrm>
          <a:custGeom>
            <a:avLst/>
            <a:gdLst>
              <a:gd name="csX0" fmla="*/ 4246775 w 4551680"/>
              <a:gd name="csY0" fmla="*/ 3413760 h 4551680"/>
              <a:gd name="csX1" fmla="*/ 2275840 w 4551680"/>
              <a:gd name="csY1" fmla="*/ 4551680 h 4551680"/>
              <a:gd name="csX2" fmla="*/ 2275840 w 4551680"/>
              <a:gd name="csY2" fmla="*/ 2275840 h 4551680"/>
              <a:gd name="csX3" fmla="*/ 4246775 w 4551680"/>
              <a:gd name="csY3" fmla="*/ 3413760 h 4551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551680" h="4551680">
                <a:moveTo>
                  <a:pt x="4246775" y="3413760"/>
                </a:moveTo>
                <a:cubicBezTo>
                  <a:pt x="3840235" y="4117907"/>
                  <a:pt x="3088919" y="4551680"/>
                  <a:pt x="2275840" y="4551680"/>
                </a:cubicBezTo>
                <a:lnTo>
                  <a:pt x="2275840" y="2275840"/>
                </a:lnTo>
                <a:lnTo>
                  <a:pt x="4246775" y="3413760"/>
                </a:lnTo>
                <a:close/>
              </a:path>
            </a:pathLst>
          </a:custGeom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50008" tIns="3114040" rIns="924899" bIns="51308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A2529352-23BB-9A0B-7291-8745B7F5054E}"/>
              </a:ext>
            </a:extLst>
          </p:cNvPr>
          <p:cNvSpPr/>
          <p:nvPr/>
        </p:nvSpPr>
        <p:spPr>
          <a:xfrm rot="7195742">
            <a:off x="383370" y="2180528"/>
            <a:ext cx="4551680" cy="4551680"/>
          </a:xfrm>
          <a:custGeom>
            <a:avLst/>
            <a:gdLst>
              <a:gd name="csX0" fmla="*/ 2275840 w 4551680"/>
              <a:gd name="csY0" fmla="*/ 4551680 h 4551680"/>
              <a:gd name="csX1" fmla="*/ 304905 w 4551680"/>
              <a:gd name="csY1" fmla="*/ 3413760 h 4551680"/>
              <a:gd name="csX2" fmla="*/ 2275840 w 4551680"/>
              <a:gd name="csY2" fmla="*/ 2275840 h 4551680"/>
              <a:gd name="csX3" fmla="*/ 2275840 w 4551680"/>
              <a:gd name="csY3" fmla="*/ 4551680 h 4551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551680" h="4551680">
                <a:moveTo>
                  <a:pt x="2275840" y="4551680"/>
                </a:moveTo>
                <a:cubicBezTo>
                  <a:pt x="1462761" y="4551680"/>
                  <a:pt x="711444" y="4117907"/>
                  <a:pt x="304905" y="3413760"/>
                </a:cubicBezTo>
                <a:lnTo>
                  <a:pt x="2275840" y="2275840"/>
                </a:lnTo>
                <a:lnTo>
                  <a:pt x="2275840" y="4551680"/>
                </a:lnTo>
                <a:close/>
              </a:path>
            </a:pathLst>
          </a:custGeom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4899" tIns="3114040" rIns="2350008" bIns="51308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F7994A64-0ACF-E387-FBA9-D279728E8B44}"/>
              </a:ext>
            </a:extLst>
          </p:cNvPr>
          <p:cNvSpPr/>
          <p:nvPr/>
        </p:nvSpPr>
        <p:spPr>
          <a:xfrm rot="7195742">
            <a:off x="487327" y="1990222"/>
            <a:ext cx="4551680" cy="4551680"/>
          </a:xfrm>
          <a:custGeom>
            <a:avLst/>
            <a:gdLst>
              <a:gd name="csX0" fmla="*/ 304905 w 4551680"/>
              <a:gd name="csY0" fmla="*/ 3413760 h 4551680"/>
              <a:gd name="csX1" fmla="*/ 304905 w 4551680"/>
              <a:gd name="csY1" fmla="*/ 1137920 h 4551680"/>
              <a:gd name="csX2" fmla="*/ 2275840 w 4551680"/>
              <a:gd name="csY2" fmla="*/ 2275840 h 4551680"/>
              <a:gd name="csX3" fmla="*/ 304905 w 4551680"/>
              <a:gd name="csY3" fmla="*/ 3413760 h 4551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551680" h="4551680">
                <a:moveTo>
                  <a:pt x="304905" y="3413760"/>
                </a:moveTo>
                <a:cubicBezTo>
                  <a:pt x="-101635" y="2709613"/>
                  <a:pt x="-101635" y="1842067"/>
                  <a:pt x="304905" y="1137920"/>
                </a:cubicBezTo>
                <a:lnTo>
                  <a:pt x="2275840" y="2275840"/>
                </a:lnTo>
                <a:lnTo>
                  <a:pt x="304905" y="341376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5843" tIns="1840653" rIns="3130296" bIns="1840654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952F07B9-DBC6-87E1-F450-695494EE176A}"/>
              </a:ext>
            </a:extLst>
          </p:cNvPr>
          <p:cNvSpPr/>
          <p:nvPr/>
        </p:nvSpPr>
        <p:spPr>
          <a:xfrm rot="7195742">
            <a:off x="383370" y="2180528"/>
            <a:ext cx="4551680" cy="4551680"/>
          </a:xfrm>
          <a:custGeom>
            <a:avLst/>
            <a:gdLst>
              <a:gd name="csX0" fmla="*/ 304905 w 4551680"/>
              <a:gd name="csY0" fmla="*/ 1137920 h 4551680"/>
              <a:gd name="csX1" fmla="*/ 2275840 w 4551680"/>
              <a:gd name="csY1" fmla="*/ 0 h 4551680"/>
              <a:gd name="csX2" fmla="*/ 2275840 w 4551680"/>
              <a:gd name="csY2" fmla="*/ 2275840 h 4551680"/>
              <a:gd name="csX3" fmla="*/ 304905 w 4551680"/>
              <a:gd name="csY3" fmla="*/ 1137920 h 4551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551680" h="4551680">
                <a:moveTo>
                  <a:pt x="304905" y="1137920"/>
                </a:moveTo>
                <a:cubicBezTo>
                  <a:pt x="711445" y="433773"/>
                  <a:pt x="1462761" y="0"/>
                  <a:pt x="2275840" y="0"/>
                </a:cubicBezTo>
                <a:lnTo>
                  <a:pt x="2275840" y="2275840"/>
                </a:lnTo>
                <a:lnTo>
                  <a:pt x="304905" y="1137920"/>
                </a:lnTo>
                <a:close/>
              </a:path>
            </a:pathLst>
          </a:custGeom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4899" tIns="513080" rIns="2350008" bIns="311404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73EF213-C5DB-BDA7-F04B-6E6892864FEE}"/>
              </a:ext>
            </a:extLst>
          </p:cNvPr>
          <p:cNvSpPr txBox="1"/>
          <p:nvPr/>
        </p:nvSpPr>
        <p:spPr>
          <a:xfrm>
            <a:off x="2811846" y="5597601"/>
            <a:ext cx="1201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Download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1C9EBC-ABCC-A255-EB75-3FC47425E17E}"/>
              </a:ext>
            </a:extLst>
          </p:cNvPr>
          <p:cNvSpPr txBox="1"/>
          <p:nvPr/>
        </p:nvSpPr>
        <p:spPr>
          <a:xfrm>
            <a:off x="1306819" y="5575132"/>
            <a:ext cx="1375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Standardize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2423BB-C5F4-CCA2-337F-2D12333BEAB1}"/>
              </a:ext>
            </a:extLst>
          </p:cNvPr>
          <p:cNvSpPr txBox="1"/>
          <p:nvPr/>
        </p:nvSpPr>
        <p:spPr>
          <a:xfrm>
            <a:off x="1016014" y="4330396"/>
            <a:ext cx="740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Filter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BF3EAF-A212-2CEC-55C7-486DE836A1B5}"/>
              </a:ext>
            </a:extLst>
          </p:cNvPr>
          <p:cNvSpPr txBox="1"/>
          <p:nvPr/>
        </p:nvSpPr>
        <p:spPr>
          <a:xfrm>
            <a:off x="1507654" y="3091680"/>
            <a:ext cx="1023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Masking Codes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B5703B8-99A4-A86D-CF4B-79658C9822D6}"/>
              </a:ext>
            </a:extLst>
          </p:cNvPr>
          <p:cNvSpPr txBox="1"/>
          <p:nvPr/>
        </p:nvSpPr>
        <p:spPr>
          <a:xfrm>
            <a:off x="2985509" y="2907014"/>
            <a:ext cx="1236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Combine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EE3E6D-2093-61E9-0E7B-0F48457AC3AA}"/>
              </a:ext>
            </a:extLst>
          </p:cNvPr>
          <p:cNvSpPr txBox="1"/>
          <p:nvPr/>
        </p:nvSpPr>
        <p:spPr>
          <a:xfrm>
            <a:off x="3503670" y="4308910"/>
            <a:ext cx="1201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Calculate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28AB41F7-787B-EF29-42BC-CB64E61E2164}"/>
              </a:ext>
            </a:extLst>
          </p:cNvPr>
          <p:cNvSpPr txBox="1">
            <a:spLocks/>
          </p:cNvSpPr>
          <p:nvPr/>
        </p:nvSpPr>
        <p:spPr>
          <a:xfrm>
            <a:off x="1515291" y="93882"/>
            <a:ext cx="9161417" cy="9672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Georgia" panose="02040502050405020303" pitchFamily="18" charset="0"/>
              </a:rPr>
              <a:t>Creating an Analysis-Ready Dataset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0564328-05FF-330B-B6EC-861D3FACC0A9}"/>
              </a:ext>
            </a:extLst>
          </p:cNvPr>
          <p:cNvSpPr txBox="1"/>
          <p:nvPr/>
        </p:nvSpPr>
        <p:spPr>
          <a:xfrm>
            <a:off x="4815838" y="1079444"/>
            <a:ext cx="723295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Combined files in Python by placing the Grade 3, Grade 4, and Grade 5 records into one table which is like stacking three spreadsheets vertically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Each record kept campus, grade, and subject identifiers, allowing the grades to be analyzed together</a:t>
            </a:r>
          </a:p>
        </p:txBody>
      </p:sp>
      <p:graphicFrame>
        <p:nvGraphicFramePr>
          <p:cNvPr id="22" name="Diagram 21">
            <a:extLst>
              <a:ext uri="{FF2B5EF4-FFF2-40B4-BE49-F238E27FC236}">
                <a16:creationId xmlns:a16="http://schemas.microsoft.com/office/drawing/2014/main" id="{073238BD-EBC6-0A41-EEEE-7C6E2FB8D0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8157442"/>
              </p:ext>
            </p:extLst>
          </p:nvPr>
        </p:nvGraphicFramePr>
        <p:xfrm>
          <a:off x="4850726" y="2909656"/>
          <a:ext cx="6325260" cy="38544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64183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EE7EE-FA6C-4CCD-40DA-A771E1449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>
            <a:extLst>
              <a:ext uri="{FF2B5EF4-FFF2-40B4-BE49-F238E27FC236}">
                <a16:creationId xmlns:a16="http://schemas.microsoft.com/office/drawing/2014/main" id="{EC90C219-35F8-C684-9437-C869C9CF7E3A}"/>
              </a:ext>
            </a:extLst>
          </p:cNvPr>
          <p:cNvSpPr/>
          <p:nvPr/>
        </p:nvSpPr>
        <p:spPr>
          <a:xfrm rot="3568327">
            <a:off x="398420" y="2180449"/>
            <a:ext cx="4551680" cy="4551680"/>
          </a:xfrm>
          <a:custGeom>
            <a:avLst/>
            <a:gdLst>
              <a:gd name="csX0" fmla="*/ 2275840 w 4551680"/>
              <a:gd name="csY0" fmla="*/ 0 h 4551680"/>
              <a:gd name="csX1" fmla="*/ 4246775 w 4551680"/>
              <a:gd name="csY1" fmla="*/ 1137920 h 4551680"/>
              <a:gd name="csX2" fmla="*/ 2275840 w 4551680"/>
              <a:gd name="csY2" fmla="*/ 2275840 h 4551680"/>
              <a:gd name="csX3" fmla="*/ 2275840 w 4551680"/>
              <a:gd name="csY3" fmla="*/ 0 h 4551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551680" h="4551680">
                <a:moveTo>
                  <a:pt x="2275840" y="0"/>
                </a:moveTo>
                <a:cubicBezTo>
                  <a:pt x="3088919" y="0"/>
                  <a:pt x="3840236" y="433773"/>
                  <a:pt x="4246775" y="1137920"/>
                </a:cubicBezTo>
                <a:lnTo>
                  <a:pt x="2275840" y="2275840"/>
                </a:lnTo>
                <a:lnTo>
                  <a:pt x="2275840" y="0"/>
                </a:lnTo>
                <a:close/>
              </a:path>
            </a:pathLst>
          </a:custGeom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50008" tIns="513080" rIns="924899" bIns="311404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F631EDA1-4803-FD58-576F-E5D81962B87B}"/>
              </a:ext>
            </a:extLst>
          </p:cNvPr>
          <p:cNvSpPr/>
          <p:nvPr/>
        </p:nvSpPr>
        <p:spPr>
          <a:xfrm rot="3568327">
            <a:off x="390918" y="2184873"/>
            <a:ext cx="4551680" cy="4551680"/>
          </a:xfrm>
          <a:custGeom>
            <a:avLst/>
            <a:gdLst>
              <a:gd name="csX0" fmla="*/ 4246775 w 4551680"/>
              <a:gd name="csY0" fmla="*/ 1137920 h 4551680"/>
              <a:gd name="csX1" fmla="*/ 4246775 w 4551680"/>
              <a:gd name="csY1" fmla="*/ 3413760 h 4551680"/>
              <a:gd name="csX2" fmla="*/ 2275840 w 4551680"/>
              <a:gd name="csY2" fmla="*/ 2275840 h 4551680"/>
              <a:gd name="csX3" fmla="*/ 4246775 w 4551680"/>
              <a:gd name="csY3" fmla="*/ 1137920 h 4551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551680" h="4551680">
                <a:moveTo>
                  <a:pt x="4246775" y="1137920"/>
                </a:moveTo>
                <a:cubicBezTo>
                  <a:pt x="4653315" y="1842067"/>
                  <a:pt x="4653315" y="2709613"/>
                  <a:pt x="4246775" y="3413760"/>
                </a:cubicBezTo>
                <a:lnTo>
                  <a:pt x="2275840" y="2275840"/>
                </a:lnTo>
                <a:lnTo>
                  <a:pt x="4246775" y="1137920"/>
                </a:lnTo>
                <a:close/>
              </a:path>
            </a:pathLst>
          </a:custGeom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41134" tIns="1840653" rIns="85005" bIns="1840654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2DF5FF7B-4EC6-9C52-9CAE-4CE216E81752}"/>
              </a:ext>
            </a:extLst>
          </p:cNvPr>
          <p:cNvSpPr/>
          <p:nvPr/>
        </p:nvSpPr>
        <p:spPr>
          <a:xfrm rot="3568327">
            <a:off x="383416" y="2189297"/>
            <a:ext cx="4551680" cy="4551680"/>
          </a:xfrm>
          <a:custGeom>
            <a:avLst/>
            <a:gdLst>
              <a:gd name="csX0" fmla="*/ 4246775 w 4551680"/>
              <a:gd name="csY0" fmla="*/ 3413760 h 4551680"/>
              <a:gd name="csX1" fmla="*/ 2275840 w 4551680"/>
              <a:gd name="csY1" fmla="*/ 4551680 h 4551680"/>
              <a:gd name="csX2" fmla="*/ 2275840 w 4551680"/>
              <a:gd name="csY2" fmla="*/ 2275840 h 4551680"/>
              <a:gd name="csX3" fmla="*/ 4246775 w 4551680"/>
              <a:gd name="csY3" fmla="*/ 3413760 h 4551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551680" h="4551680">
                <a:moveTo>
                  <a:pt x="4246775" y="3413760"/>
                </a:moveTo>
                <a:cubicBezTo>
                  <a:pt x="3840235" y="4117907"/>
                  <a:pt x="3088919" y="4551680"/>
                  <a:pt x="2275840" y="4551680"/>
                </a:cubicBezTo>
                <a:lnTo>
                  <a:pt x="2275840" y="2275840"/>
                </a:lnTo>
                <a:lnTo>
                  <a:pt x="4246775" y="3413760"/>
                </a:lnTo>
                <a:close/>
              </a:path>
            </a:pathLst>
          </a:custGeom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50008" tIns="3114040" rIns="924899" bIns="51308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9EA1288D-DDBD-1E99-5F68-8574BD06CE44}"/>
              </a:ext>
            </a:extLst>
          </p:cNvPr>
          <p:cNvSpPr/>
          <p:nvPr/>
        </p:nvSpPr>
        <p:spPr>
          <a:xfrm rot="3568327">
            <a:off x="383416" y="2189297"/>
            <a:ext cx="4551680" cy="4551680"/>
          </a:xfrm>
          <a:custGeom>
            <a:avLst/>
            <a:gdLst>
              <a:gd name="csX0" fmla="*/ 2275840 w 4551680"/>
              <a:gd name="csY0" fmla="*/ 4551680 h 4551680"/>
              <a:gd name="csX1" fmla="*/ 304905 w 4551680"/>
              <a:gd name="csY1" fmla="*/ 3413760 h 4551680"/>
              <a:gd name="csX2" fmla="*/ 2275840 w 4551680"/>
              <a:gd name="csY2" fmla="*/ 2275840 h 4551680"/>
              <a:gd name="csX3" fmla="*/ 2275840 w 4551680"/>
              <a:gd name="csY3" fmla="*/ 4551680 h 4551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551680" h="4551680">
                <a:moveTo>
                  <a:pt x="2275840" y="4551680"/>
                </a:moveTo>
                <a:cubicBezTo>
                  <a:pt x="1462761" y="4551680"/>
                  <a:pt x="711444" y="4117907"/>
                  <a:pt x="304905" y="3413760"/>
                </a:cubicBezTo>
                <a:lnTo>
                  <a:pt x="2275840" y="2275840"/>
                </a:lnTo>
                <a:lnTo>
                  <a:pt x="2275840" y="4551680"/>
                </a:lnTo>
                <a:close/>
              </a:path>
            </a:pathLst>
          </a:custGeom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4899" tIns="3114040" rIns="2350008" bIns="51308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5DE1A06C-2AFD-A31B-3DB6-98178B4869DB}"/>
              </a:ext>
            </a:extLst>
          </p:cNvPr>
          <p:cNvSpPr/>
          <p:nvPr/>
        </p:nvSpPr>
        <p:spPr>
          <a:xfrm rot="3568327">
            <a:off x="390918" y="2180451"/>
            <a:ext cx="4551680" cy="4551680"/>
          </a:xfrm>
          <a:custGeom>
            <a:avLst/>
            <a:gdLst>
              <a:gd name="csX0" fmla="*/ 304905 w 4551680"/>
              <a:gd name="csY0" fmla="*/ 3413760 h 4551680"/>
              <a:gd name="csX1" fmla="*/ 304905 w 4551680"/>
              <a:gd name="csY1" fmla="*/ 1137920 h 4551680"/>
              <a:gd name="csX2" fmla="*/ 2275840 w 4551680"/>
              <a:gd name="csY2" fmla="*/ 2275840 h 4551680"/>
              <a:gd name="csX3" fmla="*/ 304905 w 4551680"/>
              <a:gd name="csY3" fmla="*/ 3413760 h 4551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551680" h="4551680">
                <a:moveTo>
                  <a:pt x="304905" y="3413760"/>
                </a:moveTo>
                <a:cubicBezTo>
                  <a:pt x="-101635" y="2709613"/>
                  <a:pt x="-101635" y="1842067"/>
                  <a:pt x="304905" y="1137920"/>
                </a:cubicBezTo>
                <a:lnTo>
                  <a:pt x="2275840" y="2275840"/>
                </a:lnTo>
                <a:lnTo>
                  <a:pt x="304905" y="3413760"/>
                </a:lnTo>
                <a:close/>
              </a:path>
            </a:pathLst>
          </a:custGeom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5843" tIns="1840653" rIns="3130296" bIns="1840654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FA085F04-8DE3-180D-9992-D398CC826FC3}"/>
              </a:ext>
            </a:extLst>
          </p:cNvPr>
          <p:cNvSpPr/>
          <p:nvPr/>
        </p:nvSpPr>
        <p:spPr>
          <a:xfrm rot="3568327">
            <a:off x="501796" y="1998799"/>
            <a:ext cx="4551680" cy="4551680"/>
          </a:xfrm>
          <a:custGeom>
            <a:avLst/>
            <a:gdLst>
              <a:gd name="csX0" fmla="*/ 304905 w 4551680"/>
              <a:gd name="csY0" fmla="*/ 1137920 h 4551680"/>
              <a:gd name="csX1" fmla="*/ 2275840 w 4551680"/>
              <a:gd name="csY1" fmla="*/ 0 h 4551680"/>
              <a:gd name="csX2" fmla="*/ 2275840 w 4551680"/>
              <a:gd name="csY2" fmla="*/ 2275840 h 4551680"/>
              <a:gd name="csX3" fmla="*/ 304905 w 4551680"/>
              <a:gd name="csY3" fmla="*/ 1137920 h 45516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551680" h="4551680">
                <a:moveTo>
                  <a:pt x="304905" y="1137920"/>
                </a:moveTo>
                <a:cubicBezTo>
                  <a:pt x="711445" y="433773"/>
                  <a:pt x="1462761" y="0"/>
                  <a:pt x="2275840" y="0"/>
                </a:cubicBezTo>
                <a:lnTo>
                  <a:pt x="2275840" y="2275840"/>
                </a:lnTo>
                <a:lnTo>
                  <a:pt x="304905" y="113792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4899" tIns="513080" rIns="2350008" bIns="311404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7452B8-CFE1-C746-8DAF-CFF2E8100D9A}"/>
              </a:ext>
            </a:extLst>
          </p:cNvPr>
          <p:cNvSpPr txBox="1"/>
          <p:nvPr/>
        </p:nvSpPr>
        <p:spPr>
          <a:xfrm>
            <a:off x="3583424" y="4278685"/>
            <a:ext cx="1201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Download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0B0A1D-65FC-14C7-A443-1B8584978A05}"/>
              </a:ext>
            </a:extLst>
          </p:cNvPr>
          <p:cNvSpPr txBox="1"/>
          <p:nvPr/>
        </p:nvSpPr>
        <p:spPr>
          <a:xfrm>
            <a:off x="2777636" y="5501194"/>
            <a:ext cx="1375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Standardize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A973F0-AE1B-E318-9FFF-485B35058BC1}"/>
              </a:ext>
            </a:extLst>
          </p:cNvPr>
          <p:cNvSpPr txBox="1"/>
          <p:nvPr/>
        </p:nvSpPr>
        <p:spPr>
          <a:xfrm>
            <a:off x="1712477" y="5416974"/>
            <a:ext cx="740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Filter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52A012-F32E-0816-CDBE-4DAF093186E2}"/>
              </a:ext>
            </a:extLst>
          </p:cNvPr>
          <p:cNvSpPr txBox="1"/>
          <p:nvPr/>
        </p:nvSpPr>
        <p:spPr>
          <a:xfrm>
            <a:off x="925862" y="4184937"/>
            <a:ext cx="1023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Masking Codes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602BCA-06DB-A3E8-19E6-F74233D62284}"/>
              </a:ext>
            </a:extLst>
          </p:cNvPr>
          <p:cNvSpPr txBox="1"/>
          <p:nvPr/>
        </p:nvSpPr>
        <p:spPr>
          <a:xfrm>
            <a:off x="1331292" y="2997819"/>
            <a:ext cx="1121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Combine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994B262-8D95-6CBE-8455-F51612FEC423}"/>
              </a:ext>
            </a:extLst>
          </p:cNvPr>
          <p:cNvSpPr txBox="1"/>
          <p:nvPr/>
        </p:nvSpPr>
        <p:spPr>
          <a:xfrm>
            <a:off x="2982532" y="2813153"/>
            <a:ext cx="1201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Calculate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4EDDBC7-21BD-F502-6579-CFB2B7BAA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5291" y="93882"/>
            <a:ext cx="9161417" cy="967286"/>
          </a:xfrm>
        </p:spPr>
        <p:txBody>
          <a:bodyPr>
            <a:normAutofit/>
          </a:bodyPr>
          <a:lstStyle/>
          <a:p>
            <a:r>
              <a:rPr lang="en-US" dirty="0">
                <a:latin typeface="Georgia" panose="02040502050405020303" pitchFamily="18" charset="0"/>
              </a:rPr>
              <a:t>Creating an Analysis-Ready Dataset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8EE26AF-F33E-0DC3-8E33-D4F9F44F1B3F}"/>
              </a:ext>
            </a:extLst>
          </p:cNvPr>
          <p:cNvSpPr txBox="1"/>
          <p:nvPr/>
        </p:nvSpPr>
        <p:spPr>
          <a:xfrm>
            <a:off x="4815838" y="1079444"/>
            <a:ext cx="72329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TEA provided the Total Tested and Approaches or Above counts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Did Not Meet was calculated as the difference between those values</a:t>
            </a:r>
          </a:p>
        </p:txBody>
      </p:sp>
      <p:graphicFrame>
        <p:nvGraphicFramePr>
          <p:cNvPr id="23" name="Diagram 22">
            <a:extLst>
              <a:ext uri="{FF2B5EF4-FFF2-40B4-BE49-F238E27FC236}">
                <a16:creationId xmlns:a16="http://schemas.microsoft.com/office/drawing/2014/main" id="{1CE78067-8A84-B505-F02D-97FCB8D261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3689932"/>
              </p:ext>
            </p:extLst>
          </p:nvPr>
        </p:nvGraphicFramePr>
        <p:xfrm>
          <a:off x="5569104" y="2517812"/>
          <a:ext cx="6184728" cy="3352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64C6C729-D994-995C-18E1-D8DF46B98DD0}"/>
              </a:ext>
            </a:extLst>
          </p:cNvPr>
          <p:cNvSpPr txBox="1"/>
          <p:nvPr/>
        </p:nvSpPr>
        <p:spPr>
          <a:xfrm>
            <a:off x="6464917" y="5256517"/>
            <a:ext cx="3934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Did Not Meet vs. Approaches or Above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6FF4FE2-0D9A-C58A-413F-330CD20B2589}"/>
              </a:ext>
            </a:extLst>
          </p:cNvPr>
          <p:cNvSpPr txBox="1"/>
          <p:nvPr/>
        </p:nvSpPr>
        <p:spPr>
          <a:xfrm>
            <a:off x="5271285" y="3244039"/>
            <a:ext cx="204094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Source: Texas Education Agency (2025).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CDDBD5B-E4D5-AA65-1AD9-8ECB4A4742D8}"/>
              </a:ext>
            </a:extLst>
          </p:cNvPr>
          <p:cNvSpPr txBox="1"/>
          <p:nvPr/>
        </p:nvSpPr>
        <p:spPr>
          <a:xfrm>
            <a:off x="10676708" y="3244039"/>
            <a:ext cx="7296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Calculated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ED416F-AA54-BF8D-2F12-5FC2AF1598E4}"/>
              </a:ext>
            </a:extLst>
          </p:cNvPr>
          <p:cNvSpPr txBox="1"/>
          <p:nvPr/>
        </p:nvSpPr>
        <p:spPr>
          <a:xfrm>
            <a:off x="7707270" y="3244039"/>
            <a:ext cx="204094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Source: Texas Education Agency (2025).</a:t>
            </a:r>
          </a:p>
        </p:txBody>
      </p:sp>
    </p:spTree>
    <p:extLst>
      <p:ext uri="{BB962C8B-B14F-4D97-AF65-F5344CB8AC3E}">
        <p14:creationId xmlns:p14="http://schemas.microsoft.com/office/powerpoint/2010/main" val="39219163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3" grpId="0">
        <p:bldAsOne/>
      </p:bldGraphic>
      <p:bldP spid="24" grpId="0"/>
      <p:bldP spid="25" grpId="0"/>
      <p:bldP spid="27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342D2-03B8-C30C-1D92-18C5C3551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0148" y="322220"/>
            <a:ext cx="7308784" cy="795177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Georgia" panose="02040502050405020303" pitchFamily="18" charset="0"/>
              </a:rPr>
              <a:t>How the Data Were Analyzed</a:t>
            </a:r>
            <a:br>
              <a:rPr lang="en-US" dirty="0">
                <a:latin typeface="Georgia" panose="02040502050405020303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EB9ED2-970C-FCDD-5865-CA9287B88D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004" y="1063942"/>
            <a:ext cx="6207034" cy="3413759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Binomial logistic regression: Compared each student group with its reference group while accounting for grade and subject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Odds ratio: Showed the direction and size of the difference in below-grade-level odds (positive or negative odds)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P-value: Indicated whether the evidence met the .05 threshold for statistical significance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8B86CE3-02CF-1335-63BE-025F57B9DC66}"/>
              </a:ext>
            </a:extLst>
          </p:cNvPr>
          <p:cNvGrpSpPr/>
          <p:nvPr/>
        </p:nvGrpSpPr>
        <p:grpSpPr>
          <a:xfrm>
            <a:off x="7041333" y="708662"/>
            <a:ext cx="5128803" cy="1563188"/>
            <a:chOff x="7463246" y="618775"/>
            <a:chExt cx="4655671" cy="1388550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2968A038-C52D-8448-14AC-8BA46B671C13}"/>
                </a:ext>
              </a:extLst>
            </p:cNvPr>
            <p:cNvSpPr/>
            <p:nvPr/>
          </p:nvSpPr>
          <p:spPr>
            <a:xfrm>
              <a:off x="7463246" y="1036320"/>
              <a:ext cx="313508" cy="339634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DCF38517-0D0B-58DD-DF5B-2302C5114E64}"/>
                </a:ext>
              </a:extLst>
            </p:cNvPr>
            <p:cNvSpPr/>
            <p:nvPr/>
          </p:nvSpPr>
          <p:spPr>
            <a:xfrm>
              <a:off x="7850778" y="927463"/>
              <a:ext cx="313508" cy="339634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446A99B8-EB6A-7A76-0503-05BC98FB1A22}"/>
                </a:ext>
              </a:extLst>
            </p:cNvPr>
            <p:cNvSpPr/>
            <p:nvPr/>
          </p:nvSpPr>
          <p:spPr>
            <a:xfrm>
              <a:off x="7702732" y="1267097"/>
              <a:ext cx="313508" cy="339634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723DF3D-93C1-3C1F-F1BA-67BC804452ED}"/>
                </a:ext>
              </a:extLst>
            </p:cNvPr>
            <p:cNvSpPr/>
            <p:nvPr/>
          </p:nvSpPr>
          <p:spPr>
            <a:xfrm>
              <a:off x="7463246" y="1567541"/>
              <a:ext cx="313508" cy="339634"/>
            </a:xfrm>
            <a:prstGeom prst="ellipse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B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35C7446-3253-1A41-22F7-6B2A6A5C11CF}"/>
                </a:ext>
              </a:extLst>
            </p:cNvPr>
            <p:cNvSpPr/>
            <p:nvPr/>
          </p:nvSpPr>
          <p:spPr>
            <a:xfrm>
              <a:off x="7757160" y="1502227"/>
              <a:ext cx="313508" cy="339634"/>
            </a:xfrm>
            <a:prstGeom prst="ellipse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B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B4EC7072-81DC-3263-31B6-4FA69505AC48}"/>
                </a:ext>
              </a:extLst>
            </p:cNvPr>
            <p:cNvSpPr/>
            <p:nvPr/>
          </p:nvSpPr>
          <p:spPr>
            <a:xfrm>
              <a:off x="7942220" y="1667691"/>
              <a:ext cx="313508" cy="339634"/>
            </a:xfrm>
            <a:prstGeom prst="ellipse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B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C917BAA-2D99-DC75-969F-79B1249EC369}"/>
                </a:ext>
              </a:extLst>
            </p:cNvPr>
            <p:cNvSpPr/>
            <p:nvPr/>
          </p:nvSpPr>
          <p:spPr>
            <a:xfrm>
              <a:off x="8869681" y="1101634"/>
              <a:ext cx="1314994" cy="805541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6FE0EC1-7594-80CC-31AF-90FFFFF07384}"/>
                </a:ext>
              </a:extLst>
            </p:cNvPr>
            <p:cNvSpPr txBox="1"/>
            <p:nvPr/>
          </p:nvSpPr>
          <p:spPr>
            <a:xfrm>
              <a:off x="8924109" y="1195530"/>
              <a:ext cx="128451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grade and subject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8318C68-653D-83AD-68FE-1DBA95C45A13}"/>
                </a:ext>
              </a:extLst>
            </p:cNvPr>
            <p:cNvSpPr txBox="1"/>
            <p:nvPr/>
          </p:nvSpPr>
          <p:spPr>
            <a:xfrm>
              <a:off x="10691952" y="1256138"/>
              <a:ext cx="1426965" cy="519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Odds compared fairly</a:t>
              </a:r>
            </a:p>
          </p:txBody>
        </p:sp>
        <p:sp>
          <p:nvSpPr>
            <p:cNvPr id="13" name="Right Arrow 12">
              <a:extLst>
                <a:ext uri="{FF2B5EF4-FFF2-40B4-BE49-F238E27FC236}">
                  <a16:creationId xmlns:a16="http://schemas.microsoft.com/office/drawing/2014/main" id="{62C4E7B7-CF7A-2FB6-629D-3072BAAC102F}"/>
                </a:ext>
              </a:extLst>
            </p:cNvPr>
            <p:cNvSpPr/>
            <p:nvPr/>
          </p:nvSpPr>
          <p:spPr>
            <a:xfrm>
              <a:off x="8255728" y="1375954"/>
              <a:ext cx="385354" cy="126273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ight Arrow 13">
              <a:extLst>
                <a:ext uri="{FF2B5EF4-FFF2-40B4-BE49-F238E27FC236}">
                  <a16:creationId xmlns:a16="http://schemas.microsoft.com/office/drawing/2014/main" id="{0011EC59-575C-3A10-2DA7-B983F9F44E47}"/>
                </a:ext>
              </a:extLst>
            </p:cNvPr>
            <p:cNvSpPr/>
            <p:nvPr/>
          </p:nvSpPr>
          <p:spPr>
            <a:xfrm>
              <a:off x="10276117" y="1419495"/>
              <a:ext cx="385354" cy="126273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2936DA3-DA1C-2DCE-54F9-FBB132F16837}"/>
                </a:ext>
              </a:extLst>
            </p:cNvPr>
            <p:cNvSpPr txBox="1"/>
            <p:nvPr/>
          </p:nvSpPr>
          <p:spPr>
            <a:xfrm>
              <a:off x="8421799" y="618775"/>
              <a:ext cx="29668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Binomial Logistic regression</a:t>
              </a:r>
            </a:p>
          </p:txBody>
        </p:sp>
      </p:grpSp>
      <p:graphicFrame>
        <p:nvGraphicFramePr>
          <p:cNvPr id="16" name="Diagram 15">
            <a:extLst>
              <a:ext uri="{FF2B5EF4-FFF2-40B4-BE49-F238E27FC236}">
                <a16:creationId xmlns:a16="http://schemas.microsoft.com/office/drawing/2014/main" id="{03091602-8AD7-F944-6B14-30E822F132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5761659"/>
              </p:ext>
            </p:extLst>
          </p:nvPr>
        </p:nvGraphicFramePr>
        <p:xfrm>
          <a:off x="6992864" y="2519394"/>
          <a:ext cx="5067300" cy="20870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8" name="Diagram 17">
            <a:extLst>
              <a:ext uri="{FF2B5EF4-FFF2-40B4-BE49-F238E27FC236}">
                <a16:creationId xmlns:a16="http://schemas.microsoft.com/office/drawing/2014/main" id="{E1175047-D721-73A5-9775-B8F7901855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22424114"/>
              </p:ext>
            </p:extLst>
          </p:nvPr>
        </p:nvGraphicFramePr>
        <p:xfrm>
          <a:off x="96618" y="5446149"/>
          <a:ext cx="5637922" cy="12286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F692E01E-7B47-19F6-8E7B-89078E5EF842}"/>
              </a:ext>
            </a:extLst>
          </p:cNvPr>
          <p:cNvSpPr txBox="1"/>
          <p:nvPr/>
        </p:nvSpPr>
        <p:spPr>
          <a:xfrm>
            <a:off x="2253763" y="4793462"/>
            <a:ext cx="13236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Odds Ratio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99F0378-206A-611E-3DC1-5BA122AE1E92}"/>
              </a:ext>
            </a:extLst>
          </p:cNvPr>
          <p:cNvCxnSpPr>
            <a:cxnSpLocks/>
          </p:cNvCxnSpPr>
          <p:nvPr/>
        </p:nvCxnSpPr>
        <p:spPr>
          <a:xfrm>
            <a:off x="6151194" y="6111400"/>
            <a:ext cx="5280871" cy="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B7C5E782-B363-D664-95CE-B1C012CDFF07}"/>
              </a:ext>
            </a:extLst>
          </p:cNvPr>
          <p:cNvSpPr txBox="1"/>
          <p:nvPr/>
        </p:nvSpPr>
        <p:spPr>
          <a:xfrm>
            <a:off x="6096000" y="6223259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F379F1B-1DCF-5B6F-71BD-13607F3D748B}"/>
              </a:ext>
            </a:extLst>
          </p:cNvPr>
          <p:cNvSpPr txBox="1"/>
          <p:nvPr/>
        </p:nvSpPr>
        <p:spPr>
          <a:xfrm>
            <a:off x="8193256" y="6223259"/>
            <a:ext cx="14047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.05 cutoff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31115BD-A261-9A73-D985-000C352799C7}"/>
              </a:ext>
            </a:extLst>
          </p:cNvPr>
          <p:cNvCxnSpPr>
            <a:cxnSpLocks/>
          </p:cNvCxnSpPr>
          <p:nvPr/>
        </p:nvCxnSpPr>
        <p:spPr>
          <a:xfrm>
            <a:off x="8791629" y="5813956"/>
            <a:ext cx="0" cy="409303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D1A3097A-4934-641F-05B5-D6714B005191}"/>
              </a:ext>
            </a:extLst>
          </p:cNvPr>
          <p:cNvSpPr txBox="1"/>
          <p:nvPr/>
        </p:nvSpPr>
        <p:spPr>
          <a:xfrm>
            <a:off x="10921095" y="6201487"/>
            <a:ext cx="5774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.10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BA4B360-5263-7C05-9F59-EEB5FA2B892D}"/>
              </a:ext>
            </a:extLst>
          </p:cNvPr>
          <p:cNvCxnSpPr>
            <a:cxnSpLocks/>
          </p:cNvCxnSpPr>
          <p:nvPr/>
        </p:nvCxnSpPr>
        <p:spPr>
          <a:xfrm>
            <a:off x="6145518" y="6111235"/>
            <a:ext cx="2632123" cy="0"/>
          </a:xfrm>
          <a:prstGeom prst="line">
            <a:avLst/>
          </a:prstGeom>
          <a:ln w="152400">
            <a:solidFill>
              <a:schemeClr val="accent6">
                <a:alpha val="29826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Oval 34">
            <a:extLst>
              <a:ext uri="{FF2B5EF4-FFF2-40B4-BE49-F238E27FC236}">
                <a16:creationId xmlns:a16="http://schemas.microsoft.com/office/drawing/2014/main" id="{30991441-136F-9226-AE13-9F8FF1BF7D9F}"/>
              </a:ext>
            </a:extLst>
          </p:cNvPr>
          <p:cNvSpPr/>
          <p:nvPr/>
        </p:nvSpPr>
        <p:spPr>
          <a:xfrm>
            <a:off x="7041333" y="6018607"/>
            <a:ext cx="182880" cy="182880"/>
          </a:xfrm>
          <a:prstGeom prst="ellipse">
            <a:avLst/>
          </a:prstGeom>
        </p:spPr>
        <p:style>
          <a:lnRef idx="1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F6DB8E9-E79D-CEBE-8EBF-02CEC86C8BB2}"/>
              </a:ext>
            </a:extLst>
          </p:cNvPr>
          <p:cNvSpPr txBox="1"/>
          <p:nvPr/>
        </p:nvSpPr>
        <p:spPr>
          <a:xfrm>
            <a:off x="6869195" y="5675400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.02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039C774-ADC3-4549-79A1-C5F201C9B8E8}"/>
              </a:ext>
            </a:extLst>
          </p:cNvPr>
          <p:cNvSpPr txBox="1"/>
          <p:nvPr/>
        </p:nvSpPr>
        <p:spPr>
          <a:xfrm>
            <a:off x="6232142" y="5230187"/>
            <a:ext cx="19611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Stronger evidence of 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influenced outcome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DB72A5E-1734-C57F-8CFC-BC334F58415E}"/>
              </a:ext>
            </a:extLst>
          </p:cNvPr>
          <p:cNvSpPr txBox="1"/>
          <p:nvPr/>
        </p:nvSpPr>
        <p:spPr>
          <a:xfrm>
            <a:off x="9500049" y="5229493"/>
            <a:ext cx="27737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Weaker evidence characteristic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influences below-grade-level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outcome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BB39C92-3A37-85FC-F75D-CF7DBA2ED155}"/>
              </a:ext>
            </a:extLst>
          </p:cNvPr>
          <p:cNvSpPr txBox="1"/>
          <p:nvPr/>
        </p:nvSpPr>
        <p:spPr>
          <a:xfrm>
            <a:off x="8277821" y="4793462"/>
            <a:ext cx="9436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P-value</a:t>
            </a:r>
          </a:p>
        </p:txBody>
      </p:sp>
    </p:spTree>
    <p:extLst>
      <p:ext uri="{BB962C8B-B14F-4D97-AF65-F5344CB8AC3E}">
        <p14:creationId xmlns:p14="http://schemas.microsoft.com/office/powerpoint/2010/main" val="4071277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>
        <p:bldAsOne/>
      </p:bldGraphic>
      <p:bldGraphic spid="18" grpId="0">
        <p:bldAsOne/>
      </p:bldGraphic>
      <p:bldGraphic spid="18" grpId="1">
        <p:bldAsOne/>
      </p:bldGraphic>
      <p:bldP spid="20" grpId="0"/>
      <p:bldP spid="26" grpId="0"/>
      <p:bldP spid="27" grpId="0"/>
      <p:bldP spid="31" grpId="0"/>
      <p:bldP spid="35" grpId="0" animBg="1"/>
      <p:bldP spid="36" grpId="0"/>
      <p:bldP spid="37" grpId="0"/>
      <p:bldP spid="38" grpId="0"/>
      <p:bldP spid="3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CFFA20-9CF2-CF61-A171-1B9A8EF496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6978" y="1294402"/>
            <a:ext cx="6085114" cy="3234055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Combined many decision trees to predict below-grade-level performance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Ranked the characteristics that were most useful for prediction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On the test data, predictions were off by about 8.6 percentage points on average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model explained approximately 49% of the variation in outcomes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B7CA3AE-DA2D-ECB9-CD3E-36457DFA860A}"/>
              </a:ext>
            </a:extLst>
          </p:cNvPr>
          <p:cNvSpPr txBox="1">
            <a:spLocks/>
          </p:cNvSpPr>
          <p:nvPr/>
        </p:nvSpPr>
        <p:spPr>
          <a:xfrm>
            <a:off x="1584960" y="79016"/>
            <a:ext cx="10232570" cy="1053833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800" dirty="0">
                <a:latin typeface="Georgia" panose="02040502050405020303" pitchFamily="18" charset="0"/>
              </a:rPr>
              <a:t>Random Forest Provided a Supporting Predictive Check</a:t>
            </a:r>
          </a:p>
        </p:txBody>
      </p:sp>
      <p:pic>
        <p:nvPicPr>
          <p:cNvPr id="8" name="Picture 7" descr="random forest 重要度: ランダムフォレスト法とは – AQYKH">
            <a:extLst>
              <a:ext uri="{FF2B5EF4-FFF2-40B4-BE49-F238E27FC236}">
                <a16:creationId xmlns:a16="http://schemas.microsoft.com/office/drawing/2014/main" id="{4A674BF0-A040-68B4-DE18-D57CD430AE0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9271"/>
          <a:stretch>
            <a:fillRect/>
          </a:stretch>
        </p:blipFill>
        <p:spPr>
          <a:xfrm>
            <a:off x="4942053" y="605932"/>
            <a:ext cx="8291287" cy="472875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78C82EF-0F1B-AD3B-A785-6A1121806416}"/>
              </a:ext>
            </a:extLst>
          </p:cNvPr>
          <p:cNvSpPr txBox="1"/>
          <p:nvPr/>
        </p:nvSpPr>
        <p:spPr>
          <a:xfrm>
            <a:off x="6496595" y="5822993"/>
            <a:ext cx="547310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Random forest supported the regression analysis by identifying 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useful predictors, but it did not establish statistical 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significance or causation</a:t>
            </a:r>
          </a:p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5D7CDEA-1C1A-4E16-BACB-96D746CF0C99}"/>
              </a:ext>
            </a:extLst>
          </p:cNvPr>
          <p:cNvSpPr txBox="1"/>
          <p:nvPr/>
        </p:nvSpPr>
        <p:spPr>
          <a:xfrm>
            <a:off x="7706548" y="5008464"/>
            <a:ext cx="27622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Brital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(2021), Random Forest Algorithm Explained</a:t>
            </a:r>
          </a:p>
        </p:txBody>
      </p:sp>
    </p:spTree>
    <p:extLst>
      <p:ext uri="{BB962C8B-B14F-4D97-AF65-F5344CB8AC3E}">
        <p14:creationId xmlns:p14="http://schemas.microsoft.com/office/powerpoint/2010/main" val="20335111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435C6-0E4E-DA31-919D-38D1223D8749}"/>
              </a:ext>
            </a:extLst>
          </p:cNvPr>
          <p:cNvSpPr txBox="1">
            <a:spLocks/>
          </p:cNvSpPr>
          <p:nvPr/>
        </p:nvSpPr>
        <p:spPr>
          <a:xfrm>
            <a:off x="4250235" y="-272954"/>
            <a:ext cx="7537704" cy="105383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800" dirty="0">
                <a:latin typeface="Georgia" panose="02040502050405020303" pitchFamily="18" charset="0"/>
              </a:rPr>
              <a:t>Statistical Findings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FC9BF2-D1BA-2FDD-8C16-DC5F1E082A4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1926"/>
          <a:stretch>
            <a:fillRect/>
          </a:stretch>
        </p:blipFill>
        <p:spPr>
          <a:xfrm>
            <a:off x="580644" y="1036599"/>
            <a:ext cx="10400966" cy="56107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C68F281-EFB8-6E30-8A1D-7B3D78B358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821401"/>
            <a:ext cx="2510832" cy="8704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A5CF595-96E3-752E-6636-3EBD7C354B74}"/>
              </a:ext>
            </a:extLst>
          </p:cNvPr>
          <p:cNvSpPr txBox="1"/>
          <p:nvPr/>
        </p:nvSpPr>
        <p:spPr>
          <a:xfrm>
            <a:off x="2858383" y="696464"/>
            <a:ext cx="64752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At-Risk and Current Special Education Status Had the Strongest Associations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0A20AD-E140-9932-37F7-96A10244FDB7}"/>
              </a:ext>
            </a:extLst>
          </p:cNvPr>
          <p:cNvSpPr txBox="1"/>
          <p:nvPr/>
        </p:nvSpPr>
        <p:spPr>
          <a:xfrm>
            <a:off x="9333617" y="6393177"/>
            <a:ext cx="296651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Source: Author’s analysis of Texas Education </a:t>
            </a:r>
          </a:p>
          <a:p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Agency (2025) data.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2006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45ED50A-C7D0-1F6C-ADEE-721CA66CF864}"/>
              </a:ext>
            </a:extLst>
          </p:cNvPr>
          <p:cNvSpPr txBox="1">
            <a:spLocks/>
          </p:cNvSpPr>
          <p:nvPr/>
        </p:nvSpPr>
        <p:spPr>
          <a:xfrm>
            <a:off x="520647" y="172650"/>
            <a:ext cx="11308968" cy="969327"/>
          </a:xfrm>
          <a:prstGeom prst="rect">
            <a:avLst/>
          </a:prstGeom>
        </p:spPr>
        <p:txBody>
          <a:bodyPr anchor="b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800" dirty="0">
                <a:latin typeface="Georgia" panose="02040502050405020303" pitchFamily="18" charset="0"/>
              </a:rPr>
              <a:t>At-Risk and Special Education Groups Had the Highest Below-Grade-Level Rates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D4F8884-C8B9-D7D3-C297-EC044255B4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6127" b="14869"/>
          <a:stretch>
            <a:fillRect/>
          </a:stretch>
        </p:blipFill>
        <p:spPr>
          <a:xfrm>
            <a:off x="0" y="1686023"/>
            <a:ext cx="12192000" cy="450166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5ED9E08-3290-0C85-41F7-90BE1EFA71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8941" y="6135222"/>
            <a:ext cx="3276965" cy="51590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E6E21B3-CB7B-F474-925F-6A5363922AB4}"/>
              </a:ext>
            </a:extLst>
          </p:cNvPr>
          <p:cNvSpPr txBox="1"/>
          <p:nvPr/>
        </p:nvSpPr>
        <p:spPr>
          <a:xfrm>
            <a:off x="1696911" y="1141977"/>
            <a:ext cx="87981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Observed statewide Math and RLA percentages, Grades 3–5 combined and weighted by students tested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3C7E558-57FB-06BD-2319-74E1565D1A38}"/>
              </a:ext>
            </a:extLst>
          </p:cNvPr>
          <p:cNvSpPr txBox="1"/>
          <p:nvPr/>
        </p:nvSpPr>
        <p:spPr>
          <a:xfrm>
            <a:off x="9333617" y="6393177"/>
            <a:ext cx="296651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Source: Author’s analysis of Texas Education </a:t>
            </a:r>
          </a:p>
          <a:p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Agency (2025) data.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7693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22E97-4633-5632-89E3-FD9014623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>
                <a:latin typeface="Georgia" panose="02040502050405020303" pitchFamily="18" charset="0"/>
              </a:rPr>
              <a:t>Comparison of Random Forest Rankings and Logistic Regression Results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61A03F-E7D9-9078-AA77-4BDDD62977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302" b="14285"/>
          <a:stretch>
            <a:fillRect/>
          </a:stretch>
        </p:blipFill>
        <p:spPr>
          <a:xfrm>
            <a:off x="-87923" y="2600014"/>
            <a:ext cx="12279923" cy="36689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8EC5530-AC7D-B44D-B523-D024F9924A91}"/>
              </a:ext>
            </a:extLst>
          </p:cNvPr>
          <p:cNvSpPr txBox="1"/>
          <p:nvPr/>
        </p:nvSpPr>
        <p:spPr>
          <a:xfrm>
            <a:off x="2963008" y="1855177"/>
            <a:ext cx="6442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Masking imputation and moderate accuracy limit predictive results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BE44AF-44FE-95D7-6C08-6B0D8342394A}"/>
              </a:ext>
            </a:extLst>
          </p:cNvPr>
          <p:cNvSpPr txBox="1"/>
          <p:nvPr/>
        </p:nvSpPr>
        <p:spPr>
          <a:xfrm>
            <a:off x="4066331" y="6367421"/>
            <a:ext cx="42360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Source: Author’s analysis of Texas Education Agency (2025) data.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6254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06CAD-877E-F51E-AF22-AD8C2EF9B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>
                <a:latin typeface="Georgia" panose="02040502050405020303" pitchFamily="18" charset="0"/>
              </a:rPr>
              <a:t>Limitations of the Tools Used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3756AC-097F-2FEC-9E6D-E8E40FADA5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Excel made files easier to inspect, but renaming increased possibility of human error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Excel also had inconsistent naming formats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Python automated cleaning, but variable-definition error could affect data, data frame scrolling was difficult for large data, and I had to convert campus identifying strings to numbers with leading zeros – it can’t directly convert all Excel data</a:t>
            </a:r>
          </a:p>
        </p:txBody>
      </p:sp>
    </p:spTree>
    <p:extLst>
      <p:ext uri="{BB962C8B-B14F-4D97-AF65-F5344CB8AC3E}">
        <p14:creationId xmlns:p14="http://schemas.microsoft.com/office/powerpoint/2010/main" val="2850953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FC10F2-183A-81A5-78BD-D0C036696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A7765-B0A3-0A2F-0992-6D14E3B02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Georgia" panose="02040502050405020303" pitchFamily="18" charset="0"/>
                <a:cs typeface="Calibri" panose="020F0502020204030204" pitchFamily="34" charset="0"/>
              </a:rPr>
              <a:t>Limitations of the Techniques Used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CCDFD6-6232-884B-D5B2-7F0DEEB4BE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Binomial logistic regression estimated associations, not causation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Models did not account for students in multiple groups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TEA masking prevented small groups from being fully represented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Median imputation allowed masked records to remain in the random-forest analysis, but it may have reduced accuracy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Random forest ranked predictive usefulness but did not show direction, statistical significance or causation</a:t>
            </a:r>
          </a:p>
        </p:txBody>
      </p:sp>
    </p:spTree>
    <p:extLst>
      <p:ext uri="{BB962C8B-B14F-4D97-AF65-F5344CB8AC3E}">
        <p14:creationId xmlns:p14="http://schemas.microsoft.com/office/powerpoint/2010/main" val="31372671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B5582-37A0-9933-EEFC-65026ECED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AF75A-B04F-7757-E40B-AE9DDB825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Georgia" panose="02040502050405020303" pitchFamily="18" charset="0"/>
              </a:rPr>
              <a:t>Proposed Action – Schools and Districts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E0B7E1-B019-4DA3-2302-62EB4E07A9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Review the academic supports available to groups with higher below-grade-level odds</a:t>
            </a:r>
          </a:p>
          <a:p>
            <a:pPr lvl="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Begin with at-risk and current special education students</a:t>
            </a:r>
          </a:p>
          <a:p>
            <a:pPr lvl="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Use the results to identify groups needing further review</a:t>
            </a:r>
          </a:p>
          <a:p>
            <a:pPr lvl="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Provide targeted academic support and monitor subgroup results over time</a:t>
            </a:r>
          </a:p>
        </p:txBody>
      </p:sp>
    </p:spTree>
    <p:extLst>
      <p:ext uri="{BB962C8B-B14F-4D97-AF65-F5344CB8AC3E}">
        <p14:creationId xmlns:p14="http://schemas.microsoft.com/office/powerpoint/2010/main" val="16031844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27DE8-BB9F-7FBE-AB86-F3FF31432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F6450-0481-FA63-54FA-7C1D129D6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Georgia" panose="02040502050405020303" pitchFamily="18" charset="0"/>
              </a:rPr>
              <a:t>Proposed Action – Data Reporting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B78EA7-DDB4-94F1-2F4F-D830627E52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Recommend consistent group and comparison-group columns across all demographic categories</a:t>
            </a:r>
          </a:p>
          <a:p>
            <a:pPr lvl="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Provide both group and non-group counts</a:t>
            </a:r>
          </a:p>
          <a:p>
            <a:pPr lvl="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Reduce the need to calculate comparison groups by subtracting subgroup counts from all-student totals</a:t>
            </a:r>
          </a:p>
          <a:p>
            <a:pPr lvl="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Improve the consistency, reproducibility, and interpretation of future analyses</a:t>
            </a:r>
          </a:p>
        </p:txBody>
      </p:sp>
    </p:spTree>
    <p:extLst>
      <p:ext uri="{BB962C8B-B14F-4D97-AF65-F5344CB8AC3E}">
        <p14:creationId xmlns:p14="http://schemas.microsoft.com/office/powerpoint/2010/main" val="12486136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8BA01-F17D-3FEF-B722-72458DBFE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6BF7D-AC04-4091-064C-70D591247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Georgia" panose="02040502050405020303" pitchFamily="18" charset="0"/>
              </a:rPr>
              <a:t>Expected Benefits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BE967-E561-13D5-DF0D-F892D317C0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Helps schools identify staff to review groups with the strongest associations, including at-risk students at 5.38 times the odds and current special education students at 4.61 times the odds of below-grade-level results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Repeatable for multi-year analyses so rankings can show demographic groups that consistently appear as priorities for academic support 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Allows schools to allocate resources to direct targeted support by grade, subject, and student group 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For every 1,000 students tested in a subject, a 5-percentage-point reduction would represent approximately 50 fewer below-grade-level outcomes</a:t>
            </a:r>
          </a:p>
          <a:p>
            <a:r>
              <a:rPr lang="en-US" dirty="0"/>
              <a:t>Establishes a statewide baseline across 4,965 campuses and 2.68 million assessment results</a:t>
            </a:r>
          </a:p>
          <a:p>
            <a:r>
              <a:rPr lang="en-US" dirty="0"/>
              <a:t>Creates a six-step annual process that can be repeated with future data and reduce workload in creating models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5505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46AF4-830F-20B9-28D1-351C1F5FE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9704" y="401701"/>
            <a:ext cx="3212592" cy="1325563"/>
          </a:xfrm>
        </p:spPr>
        <p:txBody>
          <a:bodyPr/>
          <a:lstStyle/>
          <a:p>
            <a:r>
              <a:rPr lang="en-US" dirty="0">
                <a:latin typeface="Georgia" panose="02040502050405020303" pitchFamily="18" charset="0"/>
              </a:rPr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D48796-CC40-55F9-E0C6-FC46CE711B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Using statewide data to identify where targeted academic support may have the greatest impact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Please let me know if you have any questions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2734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1E286B0-E354-DAC1-DF86-C582346C7ACF}"/>
              </a:ext>
            </a:extLst>
          </p:cNvPr>
          <p:cNvSpPr txBox="1"/>
          <p:nvPr/>
        </p:nvSpPr>
        <p:spPr>
          <a:xfrm>
            <a:off x="820674" y="1568857"/>
            <a:ext cx="85702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Brital</a:t>
            </a:r>
            <a:r>
              <a:rPr lang="en-US" dirty="0"/>
              <a:t>, A. (2021, September 20). </a:t>
            </a:r>
            <a:r>
              <a:rPr lang="en-US" i="1" dirty="0"/>
              <a:t>Random forest algorithm explained</a:t>
            </a:r>
            <a:r>
              <a:rPr lang="en-US" dirty="0"/>
              <a:t>.</a:t>
            </a:r>
          </a:p>
          <a:p>
            <a:r>
              <a:rPr lang="en-US" dirty="0"/>
              <a:t>           	</a:t>
            </a:r>
            <a:r>
              <a:rPr lang="en-US" dirty="0">
                <a:hlinkClick r:id="rId2"/>
              </a:rPr>
              <a:t>https://anasbrital98.github.io/blog/2021/Random-Forest/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5B243A-2D7B-1A7C-87D6-8B47744A47C1}"/>
              </a:ext>
            </a:extLst>
          </p:cNvPr>
          <p:cNvSpPr txBox="1"/>
          <p:nvPr/>
        </p:nvSpPr>
        <p:spPr>
          <a:xfrm>
            <a:off x="820674" y="4319646"/>
            <a:ext cx="99692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Texas Education Agency. (2025). </a:t>
            </a:r>
            <a:r>
              <a:rPr lang="en-US" i="1" dirty="0"/>
              <a:t>2024–25 TAPR data download</a:t>
            </a:r>
            <a:r>
              <a:rPr lang="en-US" dirty="0"/>
              <a:t> [Data set].</a:t>
            </a:r>
          </a:p>
          <a:p>
            <a:r>
              <a:rPr lang="en-US" dirty="0"/>
              <a:t>          	</a:t>
            </a:r>
            <a:r>
              <a:rPr lang="en-US" dirty="0">
                <a:hlinkClick r:id="rId3"/>
              </a:rPr>
              <a:t>https://rptsvr1.tea.texas.gov/perfreport/tapr/tapr_dd_download.html?year=202</a:t>
            </a:r>
            <a:r>
              <a:rPr lang="en-US" dirty="0"/>
              <a:t>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801E3D-C335-F955-A78B-FAD5E1011B88}"/>
              </a:ext>
            </a:extLst>
          </p:cNvPr>
          <p:cNvSpPr txBox="1"/>
          <p:nvPr/>
        </p:nvSpPr>
        <p:spPr>
          <a:xfrm>
            <a:off x="4469034" y="211746"/>
            <a:ext cx="26725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Georgia" panose="02040502050405020303" pitchFamily="18" charset="0"/>
              </a:rPr>
              <a:t>References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288961-1F39-B9FC-54CB-707214FEB9A2}"/>
              </a:ext>
            </a:extLst>
          </p:cNvPr>
          <p:cNvSpPr txBox="1"/>
          <p:nvPr/>
        </p:nvSpPr>
        <p:spPr>
          <a:xfrm>
            <a:off x="820674" y="5556541"/>
            <a:ext cx="85953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Texas Education Agency. (2025). </a:t>
            </a:r>
            <a:r>
              <a:rPr lang="en-US" i="1" dirty="0"/>
              <a:t>Explanation of 2024–25 TAPR masking rules</a:t>
            </a:r>
            <a:r>
              <a:rPr lang="en-US" dirty="0"/>
              <a:t>.</a:t>
            </a:r>
          </a:p>
          <a:p>
            <a:r>
              <a:rPr lang="en-US" dirty="0"/>
              <a:t>        	</a:t>
            </a:r>
            <a:r>
              <a:rPr lang="en-US" dirty="0">
                <a:hlinkClick r:id="rId4"/>
              </a:rPr>
              <a:t>https://rptsvr1.tea.texas.gov/perfreport/tapr/2025/masking.html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497236-7207-D13D-2333-A1909A759755}"/>
              </a:ext>
            </a:extLst>
          </p:cNvPr>
          <p:cNvSpPr txBox="1"/>
          <p:nvPr/>
        </p:nvSpPr>
        <p:spPr>
          <a:xfrm>
            <a:off x="820674" y="2805752"/>
            <a:ext cx="900573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National Center for Education Statistics. (n.d.). </a:t>
            </a:r>
            <a:r>
              <a:rPr lang="en-US" i="1" dirty="0"/>
              <a:t>School geocodes &amp; </a:t>
            </a:r>
            <a:r>
              <a:rPr lang="en-US" i="1" dirty="0" err="1"/>
              <a:t>geoassignments</a:t>
            </a:r>
            <a:r>
              <a:rPr lang="en-US" dirty="0"/>
              <a:t>. U.S. </a:t>
            </a:r>
          </a:p>
          <a:p>
            <a:r>
              <a:rPr lang="en-US" dirty="0"/>
              <a:t>	Department of Education, Institute of Education Sciences. Retrieved August 22, </a:t>
            </a:r>
          </a:p>
          <a:p>
            <a:r>
              <a:rPr lang="en-US" dirty="0"/>
              <a:t>	2026, from </a:t>
            </a:r>
            <a:r>
              <a:rPr lang="en-US" dirty="0">
                <a:hlinkClick r:id="rId5"/>
              </a:rPr>
              <a:t>https://nces.ed.gov/programs/edge/geographic/schoollocations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97865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10127</TotalTime>
  <Words>2034</Words>
  <Application>Microsoft Macintosh PowerPoint</Application>
  <PresentationFormat>Widescreen</PresentationFormat>
  <Paragraphs>327</Paragraphs>
  <Slides>31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Aptos</vt:lpstr>
      <vt:lpstr>Aptos Display</vt:lpstr>
      <vt:lpstr>Arial</vt:lpstr>
      <vt:lpstr>Calibri</vt:lpstr>
      <vt:lpstr>Cambria Math</vt:lpstr>
      <vt:lpstr>Georgia</vt:lpstr>
      <vt:lpstr>Office Theme</vt:lpstr>
      <vt:lpstr>2024-2025 STAAR Analysis</vt:lpstr>
      <vt:lpstr>Problem Statement Part 1</vt:lpstr>
      <vt:lpstr>Problem Statement Part 1</vt:lpstr>
      <vt:lpstr>Problem Statement Part 1</vt:lpstr>
      <vt:lpstr>Problem Statement Part 1</vt:lpstr>
      <vt:lpstr>Problem Statement Part 2</vt:lpstr>
      <vt:lpstr>Texas STAAR Testing by Subject</vt:lpstr>
      <vt:lpstr>STAAR Performance Grade 3</vt:lpstr>
      <vt:lpstr>PowerPoint Presentation</vt:lpstr>
      <vt:lpstr>PowerPoint Presentation</vt:lpstr>
      <vt:lpstr>Hypothesis: Student Demographics and Characteristics Are Associated With Below-Grade-Level Outcomes</vt:lpstr>
      <vt:lpstr>PowerPoint Presentation</vt:lpstr>
      <vt:lpstr>Creating an Analysis-Ready Dataset</vt:lpstr>
      <vt:lpstr>PowerPoint Presentation</vt:lpstr>
      <vt:lpstr>PowerPoint Presentation</vt:lpstr>
      <vt:lpstr>Creating an Analysis-Ready Dataset</vt:lpstr>
      <vt:lpstr>PowerPoint Presentation</vt:lpstr>
      <vt:lpstr>PowerPoint Presentation</vt:lpstr>
      <vt:lpstr>Creating an Analysis-Ready Dataset</vt:lpstr>
      <vt:lpstr>How the Data Were Analyzed </vt:lpstr>
      <vt:lpstr>PowerPoint Presentation</vt:lpstr>
      <vt:lpstr>PowerPoint Presentation</vt:lpstr>
      <vt:lpstr>PowerPoint Presentation</vt:lpstr>
      <vt:lpstr>Comparison of Random Forest Rankings and Logistic Regression Results</vt:lpstr>
      <vt:lpstr> Limitations of the Tools Used </vt:lpstr>
      <vt:lpstr>Limitations of the Techniques Used</vt:lpstr>
      <vt:lpstr>Proposed Action – Schools and Districts</vt:lpstr>
      <vt:lpstr>Proposed Action – Data Reporting</vt:lpstr>
      <vt:lpstr>Expected Benefits</vt:lpstr>
      <vt:lpstr>Thank you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David Cleghorn II</dc:creator>
  <cp:lastModifiedBy>David Cleghorn II</cp:lastModifiedBy>
  <cp:revision>59</cp:revision>
  <dcterms:created xsi:type="dcterms:W3CDTF">2026-08-15T08:11:48Z</dcterms:created>
  <dcterms:modified xsi:type="dcterms:W3CDTF">2026-08-22T09:56:01Z</dcterms:modified>
</cp:coreProperties>
</file>